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756" r:id="rId1"/>
  </p:sldMasterIdLst>
  <p:notesMasterIdLst>
    <p:notesMasterId r:id="rId54"/>
  </p:notesMasterIdLst>
  <p:sldIdLst>
    <p:sldId id="261" r:id="rId2"/>
    <p:sldId id="256" r:id="rId3"/>
    <p:sldId id="594" r:id="rId4"/>
    <p:sldId id="595" r:id="rId5"/>
    <p:sldId id="596" r:id="rId6"/>
    <p:sldId id="597" r:id="rId7"/>
    <p:sldId id="598" r:id="rId8"/>
    <p:sldId id="599" r:id="rId9"/>
    <p:sldId id="600" r:id="rId10"/>
    <p:sldId id="601" r:id="rId11"/>
    <p:sldId id="602" r:id="rId12"/>
    <p:sldId id="603" r:id="rId13"/>
    <p:sldId id="604" r:id="rId14"/>
    <p:sldId id="605" r:id="rId15"/>
    <p:sldId id="606" r:id="rId16"/>
    <p:sldId id="607" r:id="rId17"/>
    <p:sldId id="608" r:id="rId18"/>
    <p:sldId id="609" r:id="rId19"/>
    <p:sldId id="610" r:id="rId20"/>
    <p:sldId id="611" r:id="rId21"/>
    <p:sldId id="562" r:id="rId22"/>
    <p:sldId id="564" r:id="rId23"/>
    <p:sldId id="565" r:id="rId24"/>
    <p:sldId id="566" r:id="rId25"/>
    <p:sldId id="567" r:id="rId26"/>
    <p:sldId id="568" r:id="rId27"/>
    <p:sldId id="569" r:id="rId28"/>
    <p:sldId id="570" r:id="rId29"/>
    <p:sldId id="571" r:id="rId30"/>
    <p:sldId id="572" r:id="rId31"/>
    <p:sldId id="573" r:id="rId32"/>
    <p:sldId id="574" r:id="rId33"/>
    <p:sldId id="556" r:id="rId34"/>
    <p:sldId id="575" r:id="rId35"/>
    <p:sldId id="576" r:id="rId36"/>
    <p:sldId id="577" r:id="rId37"/>
    <p:sldId id="578" r:id="rId38"/>
    <p:sldId id="579" r:id="rId39"/>
    <p:sldId id="580" r:id="rId40"/>
    <p:sldId id="581" r:id="rId41"/>
    <p:sldId id="582" r:id="rId42"/>
    <p:sldId id="583" r:id="rId43"/>
    <p:sldId id="584" r:id="rId44"/>
    <p:sldId id="585" r:id="rId45"/>
    <p:sldId id="587" r:id="rId46"/>
    <p:sldId id="588" r:id="rId47"/>
    <p:sldId id="589" r:id="rId48"/>
    <p:sldId id="590" r:id="rId49"/>
    <p:sldId id="591" r:id="rId50"/>
    <p:sldId id="592" r:id="rId51"/>
    <p:sldId id="593" r:id="rId52"/>
    <p:sldId id="540" r:id="rId53"/>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FF"/>
    <a:srgbClr val="FFEDB3"/>
    <a:srgbClr val="FFDE75"/>
    <a:srgbClr val="6C4916"/>
    <a:srgbClr val="B17825"/>
    <a:srgbClr val="95651F"/>
    <a:srgbClr val="92D050"/>
    <a:srgbClr val="DCA91A"/>
    <a:srgbClr val="EEDF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570" y="96"/>
      </p:cViewPr>
      <p:guideLst>
        <p:guide orient="horz" pos="2016"/>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0URT_Shahre\Zanjan\0Markazi_Zanjan\EshtegalZayii\excel\&#1605;&#1587;&#1575;&#1740;&#1604;.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E:\0URT_Shahre\Zanjan\0Markazi_Zanjan\EshtegalZayii\excel\&#1605;&#1587;&#1575;&#1740;&#16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3888888888888894E-3"/>
          <c:y val="7.9063502478856809E-2"/>
          <c:w val="0.81388888888888899"/>
          <c:h val="0.67559018664333637"/>
        </c:manualLayout>
      </c:layout>
      <c:pie3DChart>
        <c:varyColors val="1"/>
        <c:ser>
          <c:idx val="0"/>
          <c:order val="0"/>
          <c:tx>
            <c:strRef>
              <c:f>[Book1]Sheet10!$B$1</c:f>
              <c:strCache>
                <c:ptCount val="1"/>
                <c:pt idx="0">
                  <c:v>جمعیت</c:v>
                </c:pt>
              </c:strCache>
            </c:strRef>
          </c:tx>
          <c:dPt>
            <c:idx val="0"/>
            <c:bubble3D val="0"/>
            <c:spPr>
              <a:solidFill>
                <a:srgbClr val="FFC000"/>
              </a:solidFill>
              <a:ln>
                <a:solidFill>
                  <a:schemeClr val="accent2">
                    <a:lumMod val="75000"/>
                  </a:schemeClr>
                </a:solidFill>
              </a:ln>
            </c:spPr>
          </c:dPt>
          <c:dPt>
            <c:idx val="1"/>
            <c:bubble3D val="0"/>
            <c:spPr>
              <a:solidFill>
                <a:schemeClr val="accent5">
                  <a:lumMod val="50000"/>
                </a:schemeClr>
              </a:solidFill>
            </c:spPr>
          </c:dPt>
          <c:dLbls>
            <c:spPr>
              <a:noFill/>
              <a:ln>
                <a:noFill/>
              </a:ln>
              <a:effectLst/>
            </c:spPr>
            <c:txPr>
              <a:bodyPr wrap="square" lIns="38100" tIns="19050" rIns="38100" bIns="19050" anchor="ctr">
                <a:spAutoFit/>
              </a:bodyPr>
              <a:lstStyle/>
              <a:p>
                <a:pPr>
                  <a:defRPr sz="1050" b="1">
                    <a:solidFill>
                      <a:schemeClr val="tx1">
                        <a:lumMod val="50000"/>
                      </a:schemeClr>
                    </a:solidFill>
                    <a:cs typeface="B Nazanin" panose="00000400000000000000" pitchFamily="2" charset="-78"/>
                  </a:defRPr>
                </a:pPr>
                <a:endParaRPr lang="fa-IR"/>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[Book1]Sheet10!$A$2:$A$3</c:f>
              <c:strCache>
                <c:ptCount val="2"/>
                <c:pt idx="0">
                  <c:v>جمعیت روستایی بخش مرکزی</c:v>
                </c:pt>
                <c:pt idx="1">
                  <c:v>جمعیت شهری بخش مرکزی</c:v>
                </c:pt>
              </c:strCache>
            </c:strRef>
          </c:cat>
          <c:val>
            <c:numRef>
              <c:f>[Book1]Sheet10!$B$2:$B$3</c:f>
              <c:numCache>
                <c:formatCode>General</c:formatCode>
                <c:ptCount val="2"/>
                <c:pt idx="0">
                  <c:v>51155</c:v>
                </c:pt>
                <c:pt idx="1">
                  <c:v>430871</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4.8960076879527414E-2"/>
          <c:y val="0.78963343861785518"/>
          <c:w val="0.83749376462047709"/>
          <c:h val="0.19708786817870461"/>
        </c:manualLayout>
      </c:layout>
      <c:overlay val="0"/>
      <c:txPr>
        <a:bodyPr/>
        <a:lstStyle/>
        <a:p>
          <a:pPr>
            <a:defRPr sz="1050">
              <a:cs typeface="B Nazanin" panose="00000400000000000000" pitchFamily="2" charset="-78"/>
            </a:defRPr>
          </a:pPr>
          <a:endParaRPr lang="fa-IR"/>
        </a:p>
      </c:txPr>
    </c:legend>
    <c:plotVisOnly val="1"/>
    <c:dispBlanksAs val="gap"/>
    <c:showDLblsOverMax val="0"/>
  </c:chart>
  <c:spPr>
    <a:solidFill>
      <a:schemeClr val="bg1"/>
    </a:solidFill>
    <a:ln>
      <a:solidFill>
        <a:schemeClr val="bg1">
          <a:lumMod val="75000"/>
        </a:schemeClr>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6.4069036139361449E-2"/>
          <c:y val="3.3823867300481543E-2"/>
          <c:w val="0.93593096386063857"/>
          <c:h val="0.52697896594467897"/>
        </c:manualLayout>
      </c:layout>
      <c:bar3DChart>
        <c:barDir val="col"/>
        <c:grouping val="clustered"/>
        <c:varyColors val="0"/>
        <c:ser>
          <c:idx val="0"/>
          <c:order val="0"/>
          <c:tx>
            <c:strRef>
              <c:f>[مسایل.xlsx]Sheet3!$P$5</c:f>
              <c:strCache>
                <c:ptCount val="1"/>
                <c:pt idx="0">
                  <c:v>زنجانرود بالا</c:v>
                </c:pt>
              </c:strCache>
            </c:strRef>
          </c:tx>
          <c:spPr>
            <a:solidFill>
              <a:srgbClr val="FF0000"/>
            </a:solidFill>
          </c:spPr>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[مسایل.xlsx]Sheet3!$P$6:$P$22</c:f>
              <c:numCache>
                <c:formatCode>General</c:formatCode>
                <c:ptCount val="17"/>
                <c:pt idx="0">
                  <c:v>13</c:v>
                </c:pt>
                <c:pt idx="1">
                  <c:v>10</c:v>
                </c:pt>
                <c:pt idx="2">
                  <c:v>4</c:v>
                </c:pt>
                <c:pt idx="3">
                  <c:v>4</c:v>
                </c:pt>
                <c:pt idx="4">
                  <c:v>2</c:v>
                </c:pt>
                <c:pt idx="5">
                  <c:v>13</c:v>
                </c:pt>
                <c:pt idx="6">
                  <c:v>7</c:v>
                </c:pt>
                <c:pt idx="7">
                  <c:v>7</c:v>
                </c:pt>
                <c:pt idx="8">
                  <c:v>5</c:v>
                </c:pt>
                <c:pt idx="9">
                  <c:v>4</c:v>
                </c:pt>
                <c:pt idx="10">
                  <c:v>4</c:v>
                </c:pt>
                <c:pt idx="11">
                  <c:v>13</c:v>
                </c:pt>
                <c:pt idx="12">
                  <c:v>2</c:v>
                </c:pt>
                <c:pt idx="13">
                  <c:v>1</c:v>
                </c:pt>
                <c:pt idx="14">
                  <c:v>9</c:v>
                </c:pt>
                <c:pt idx="15">
                  <c:v>6</c:v>
                </c:pt>
                <c:pt idx="16">
                  <c:v>7</c:v>
                </c:pt>
              </c:numCache>
            </c:numRef>
          </c:val>
        </c:ser>
        <c:ser>
          <c:idx val="1"/>
          <c:order val="1"/>
          <c:tx>
            <c:strRef>
              <c:f>[مسایل.xlsx]Sheet3!$Q$5</c:f>
              <c:strCache>
                <c:ptCount val="1"/>
                <c:pt idx="0">
                  <c:v>تهم</c:v>
                </c:pt>
              </c:strCache>
            </c:strRef>
          </c:tx>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[مسایل.xlsx]Sheet3!$Q$6:$Q$22</c:f>
              <c:numCache>
                <c:formatCode>General</c:formatCode>
                <c:ptCount val="17"/>
                <c:pt idx="0">
                  <c:v>5</c:v>
                </c:pt>
                <c:pt idx="1">
                  <c:v>5</c:v>
                </c:pt>
                <c:pt idx="2">
                  <c:v>2</c:v>
                </c:pt>
                <c:pt idx="3">
                  <c:v>1</c:v>
                </c:pt>
                <c:pt idx="4">
                  <c:v>3</c:v>
                </c:pt>
                <c:pt idx="5">
                  <c:v>8</c:v>
                </c:pt>
                <c:pt idx="6">
                  <c:v>5</c:v>
                </c:pt>
                <c:pt idx="7">
                  <c:v>8</c:v>
                </c:pt>
                <c:pt idx="8">
                  <c:v>4</c:v>
                </c:pt>
                <c:pt idx="9">
                  <c:v>2</c:v>
                </c:pt>
                <c:pt idx="10">
                  <c:v>0</c:v>
                </c:pt>
                <c:pt idx="11">
                  <c:v>5</c:v>
                </c:pt>
                <c:pt idx="12">
                  <c:v>4</c:v>
                </c:pt>
                <c:pt idx="13">
                  <c:v>1</c:v>
                </c:pt>
                <c:pt idx="14">
                  <c:v>6</c:v>
                </c:pt>
                <c:pt idx="15">
                  <c:v>3</c:v>
                </c:pt>
                <c:pt idx="16">
                  <c:v>3</c:v>
                </c:pt>
              </c:numCache>
            </c:numRef>
          </c:val>
        </c:ser>
        <c:ser>
          <c:idx val="2"/>
          <c:order val="2"/>
          <c:tx>
            <c:strRef>
              <c:f>[مسایل.xlsx]Sheet3!$R$5</c:f>
              <c:strCache>
                <c:ptCount val="1"/>
                <c:pt idx="0">
                  <c:v>قلتوق</c:v>
                </c:pt>
              </c:strCache>
            </c:strRef>
          </c:tx>
          <c:spPr>
            <a:solidFill>
              <a:srgbClr val="00B050"/>
            </a:solidFill>
          </c:spPr>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[مسایل.xlsx]Sheet3!$R$6:$R$22</c:f>
              <c:numCache>
                <c:formatCode>General</c:formatCode>
                <c:ptCount val="17"/>
                <c:pt idx="0">
                  <c:v>6</c:v>
                </c:pt>
                <c:pt idx="1">
                  <c:v>6</c:v>
                </c:pt>
                <c:pt idx="2">
                  <c:v>3</c:v>
                </c:pt>
                <c:pt idx="3">
                  <c:v>1</c:v>
                </c:pt>
                <c:pt idx="4">
                  <c:v>3</c:v>
                </c:pt>
                <c:pt idx="5">
                  <c:v>8</c:v>
                </c:pt>
                <c:pt idx="6">
                  <c:v>5</c:v>
                </c:pt>
                <c:pt idx="7">
                  <c:v>3</c:v>
                </c:pt>
                <c:pt idx="8">
                  <c:v>4</c:v>
                </c:pt>
                <c:pt idx="9">
                  <c:v>1</c:v>
                </c:pt>
                <c:pt idx="10">
                  <c:v>0</c:v>
                </c:pt>
                <c:pt idx="11">
                  <c:v>8</c:v>
                </c:pt>
                <c:pt idx="12">
                  <c:v>1</c:v>
                </c:pt>
                <c:pt idx="13">
                  <c:v>1</c:v>
                </c:pt>
                <c:pt idx="14">
                  <c:v>7</c:v>
                </c:pt>
                <c:pt idx="15">
                  <c:v>2</c:v>
                </c:pt>
                <c:pt idx="16">
                  <c:v>4</c:v>
                </c:pt>
              </c:numCache>
            </c:numRef>
          </c:val>
        </c:ser>
        <c:ser>
          <c:idx val="3"/>
          <c:order val="3"/>
          <c:tx>
            <c:strRef>
              <c:f>[مسایل.xlsx]Sheet3!$S$5</c:f>
              <c:strCache>
                <c:ptCount val="1"/>
                <c:pt idx="0">
                  <c:v>معجزات</c:v>
                </c:pt>
              </c:strCache>
            </c:strRef>
          </c:tx>
          <c:spPr>
            <a:solidFill>
              <a:srgbClr val="FFC000"/>
            </a:solidFill>
          </c:spPr>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[مسایل.xlsx]Sheet3!$S$6:$S$22</c:f>
              <c:numCache>
                <c:formatCode>General</c:formatCode>
                <c:ptCount val="17"/>
                <c:pt idx="0">
                  <c:v>15</c:v>
                </c:pt>
                <c:pt idx="1">
                  <c:v>11</c:v>
                </c:pt>
                <c:pt idx="2">
                  <c:v>7</c:v>
                </c:pt>
                <c:pt idx="3">
                  <c:v>2</c:v>
                </c:pt>
                <c:pt idx="4">
                  <c:v>5</c:v>
                </c:pt>
                <c:pt idx="5">
                  <c:v>14</c:v>
                </c:pt>
                <c:pt idx="6">
                  <c:v>6</c:v>
                </c:pt>
                <c:pt idx="7">
                  <c:v>7</c:v>
                </c:pt>
                <c:pt idx="8">
                  <c:v>7</c:v>
                </c:pt>
                <c:pt idx="9">
                  <c:v>5</c:v>
                </c:pt>
                <c:pt idx="10">
                  <c:v>0</c:v>
                </c:pt>
                <c:pt idx="11">
                  <c:v>14</c:v>
                </c:pt>
                <c:pt idx="12">
                  <c:v>3</c:v>
                </c:pt>
                <c:pt idx="13">
                  <c:v>1</c:v>
                </c:pt>
                <c:pt idx="14">
                  <c:v>7</c:v>
                </c:pt>
                <c:pt idx="15">
                  <c:v>9</c:v>
                </c:pt>
                <c:pt idx="16">
                  <c:v>4</c:v>
                </c:pt>
              </c:numCache>
            </c:numRef>
          </c:val>
        </c:ser>
        <c:ser>
          <c:idx val="4"/>
          <c:order val="4"/>
          <c:tx>
            <c:strRef>
              <c:f>[مسایل.xlsx]Sheet3!$T$5</c:f>
              <c:strCache>
                <c:ptCount val="1"/>
                <c:pt idx="0">
                  <c:v>بناب</c:v>
                </c:pt>
              </c:strCache>
            </c:strRef>
          </c:tx>
          <c:spPr>
            <a:solidFill>
              <a:schemeClr val="accent2">
                <a:lumMod val="50000"/>
              </a:schemeClr>
            </a:solidFill>
          </c:spPr>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[مسایل.xlsx]Sheet3!$T$6:$T$22</c:f>
              <c:numCache>
                <c:formatCode>General</c:formatCode>
                <c:ptCount val="17"/>
                <c:pt idx="0">
                  <c:v>15</c:v>
                </c:pt>
                <c:pt idx="1">
                  <c:v>13</c:v>
                </c:pt>
                <c:pt idx="2">
                  <c:v>4</c:v>
                </c:pt>
                <c:pt idx="3">
                  <c:v>4</c:v>
                </c:pt>
                <c:pt idx="4">
                  <c:v>9</c:v>
                </c:pt>
                <c:pt idx="5">
                  <c:v>16</c:v>
                </c:pt>
                <c:pt idx="6">
                  <c:v>8</c:v>
                </c:pt>
                <c:pt idx="7">
                  <c:v>6</c:v>
                </c:pt>
                <c:pt idx="8">
                  <c:v>6</c:v>
                </c:pt>
                <c:pt idx="9">
                  <c:v>5</c:v>
                </c:pt>
                <c:pt idx="10">
                  <c:v>0</c:v>
                </c:pt>
                <c:pt idx="11">
                  <c:v>16</c:v>
                </c:pt>
                <c:pt idx="12">
                  <c:v>5</c:v>
                </c:pt>
                <c:pt idx="13">
                  <c:v>2</c:v>
                </c:pt>
                <c:pt idx="14">
                  <c:v>21</c:v>
                </c:pt>
                <c:pt idx="15">
                  <c:v>6</c:v>
                </c:pt>
                <c:pt idx="16">
                  <c:v>8</c:v>
                </c:pt>
              </c:numCache>
            </c:numRef>
          </c:val>
        </c:ser>
        <c:ser>
          <c:idx val="5"/>
          <c:order val="5"/>
          <c:tx>
            <c:strRef>
              <c:f>[مسایل.xlsx]Sheet3!$U$5</c:f>
              <c:strCache>
                <c:ptCount val="1"/>
                <c:pt idx="0">
                  <c:v>بوغدا کندی</c:v>
                </c:pt>
              </c:strCache>
            </c:strRef>
          </c:tx>
          <c:spPr>
            <a:solidFill>
              <a:schemeClr val="accent1">
                <a:lumMod val="75000"/>
              </a:schemeClr>
            </a:solidFill>
          </c:spPr>
          <c:invertIfNegative val="0"/>
          <c:cat>
            <c:strRef>
              <c:f>[مسایل.xlsx]Sheet3!$O$6:$O$22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[مسایل.xlsx]Sheet3!$U$6:$U$22</c:f>
              <c:numCache>
                <c:formatCode>0.00</c:formatCode>
                <c:ptCount val="17"/>
                <c:pt idx="0">
                  <c:v>8</c:v>
                </c:pt>
                <c:pt idx="1">
                  <c:v>6</c:v>
                </c:pt>
                <c:pt idx="2">
                  <c:v>3</c:v>
                </c:pt>
                <c:pt idx="3">
                  <c:v>5</c:v>
                </c:pt>
                <c:pt idx="4">
                  <c:v>7</c:v>
                </c:pt>
                <c:pt idx="5">
                  <c:v>7</c:v>
                </c:pt>
                <c:pt idx="6">
                  <c:v>6</c:v>
                </c:pt>
                <c:pt idx="7">
                  <c:v>6</c:v>
                </c:pt>
                <c:pt idx="8">
                  <c:v>6</c:v>
                </c:pt>
                <c:pt idx="9">
                  <c:v>7</c:v>
                </c:pt>
                <c:pt idx="10">
                  <c:v>0</c:v>
                </c:pt>
                <c:pt idx="11">
                  <c:v>7</c:v>
                </c:pt>
                <c:pt idx="12">
                  <c:v>2</c:v>
                </c:pt>
                <c:pt idx="13">
                  <c:v>2</c:v>
                </c:pt>
                <c:pt idx="14">
                  <c:v>9</c:v>
                </c:pt>
                <c:pt idx="15">
                  <c:v>6</c:v>
                </c:pt>
                <c:pt idx="16">
                  <c:v>5</c:v>
                </c:pt>
              </c:numCache>
            </c:numRef>
          </c:val>
        </c:ser>
        <c:dLbls>
          <c:showLegendKey val="0"/>
          <c:showVal val="0"/>
          <c:showCatName val="0"/>
          <c:showSerName val="0"/>
          <c:showPercent val="0"/>
          <c:showBubbleSize val="0"/>
        </c:dLbls>
        <c:gapWidth val="150"/>
        <c:shape val="box"/>
        <c:axId val="233464152"/>
        <c:axId val="233463760"/>
        <c:axId val="0"/>
      </c:bar3DChart>
      <c:catAx>
        <c:axId val="233464152"/>
        <c:scaling>
          <c:orientation val="minMax"/>
        </c:scaling>
        <c:delete val="0"/>
        <c:axPos val="b"/>
        <c:numFmt formatCode="General" sourceLinked="0"/>
        <c:majorTickMark val="out"/>
        <c:minorTickMark val="none"/>
        <c:tickLblPos val="nextTo"/>
        <c:txPr>
          <a:bodyPr/>
          <a:lstStyle/>
          <a:p>
            <a:pPr>
              <a:defRPr sz="800"/>
            </a:pPr>
            <a:endParaRPr lang="fa-IR"/>
          </a:p>
        </c:txPr>
        <c:crossAx val="233463760"/>
        <c:crosses val="autoZero"/>
        <c:auto val="1"/>
        <c:lblAlgn val="ctr"/>
        <c:lblOffset val="100"/>
        <c:noMultiLvlLbl val="0"/>
      </c:catAx>
      <c:valAx>
        <c:axId val="233463760"/>
        <c:scaling>
          <c:orientation val="minMax"/>
        </c:scaling>
        <c:delete val="0"/>
        <c:axPos val="l"/>
        <c:numFmt formatCode="General" sourceLinked="1"/>
        <c:majorTickMark val="out"/>
        <c:minorTickMark val="none"/>
        <c:tickLblPos val="nextTo"/>
        <c:crossAx val="233464152"/>
        <c:crosses val="autoZero"/>
        <c:crossBetween val="between"/>
      </c:valAx>
    </c:plotArea>
    <c:legend>
      <c:legendPos val="r"/>
      <c:layout>
        <c:manualLayout>
          <c:xMode val="edge"/>
          <c:yMode val="edge"/>
          <c:x val="0.89686640279012164"/>
          <c:y val="1.617449152575098E-2"/>
          <c:w val="8.4708812515372586E-2"/>
          <c:h val="0.33010327809979106"/>
        </c:manualLayout>
      </c:layout>
      <c:overlay val="0"/>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185139557838027E-2"/>
          <c:y val="8.7791482555619277E-2"/>
          <c:w val="0.91317249310858206"/>
          <c:h val="0.48573950066578087"/>
        </c:manualLayout>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C00000"/>
              </a:solidFill>
              <a:ln>
                <a:noFill/>
              </a:ln>
              <a:effectLst/>
              <a:sp3d/>
            </c:spPr>
          </c:dPt>
          <c:dPt>
            <c:idx val="5"/>
            <c:invertIfNegative val="0"/>
            <c:bubble3D val="0"/>
            <c:spPr>
              <a:solidFill>
                <a:srgbClr val="C00000"/>
              </a:solidFill>
              <a:ln>
                <a:noFill/>
              </a:ln>
              <a:effectLst/>
              <a:sp3d/>
            </c:spPr>
          </c:dPt>
          <c:dPt>
            <c:idx val="11"/>
            <c:invertIfNegative val="0"/>
            <c:bubble3D val="0"/>
            <c:spPr>
              <a:solidFill>
                <a:srgbClr val="C00000"/>
              </a:solidFill>
              <a:ln>
                <a:noFill/>
              </a:ln>
              <a:effectLst/>
              <a:sp3d/>
            </c:spPr>
          </c:dPt>
          <c:dPt>
            <c:idx val="14"/>
            <c:invertIfNegative val="0"/>
            <c:bubble3D val="0"/>
            <c:spPr>
              <a:solidFill>
                <a:srgbClr val="C00000"/>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a-I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Sheet3!$W$6:$W$22</c:f>
              <c:strCache>
                <c:ptCount val="17"/>
                <c:pt idx="0">
                  <c:v>کمبود ادوات کشاورزی</c:v>
                </c:pt>
                <c:pt idx="1">
                  <c:v>بیکاری و عدم شغل مناسب و درآمد کافی</c:v>
                </c:pt>
                <c:pt idx="2">
                  <c:v>نبود کارگاه فراوری محصولات لبنی</c:v>
                </c:pt>
                <c:pt idx="3">
                  <c:v>نبود گلخانه محصولات باغی</c:v>
                </c:pt>
                <c:pt idx="4">
                  <c:v>دم توجه به صنایع دستی(فرش و ظروف مسی و...)</c:v>
                </c:pt>
                <c:pt idx="5">
                  <c:v>کمبود تشکل‌های مردمی و مشارکتی زنان</c:v>
                </c:pt>
                <c:pt idx="6">
                  <c:v>کمبود دوره‌های آموزشی فنی و حرفه ای</c:v>
                </c:pt>
                <c:pt idx="7">
                  <c:v>سرمازدگی، سیل و ...</c:v>
                </c:pt>
                <c:pt idx="8">
                  <c:v>مشکل الودگی زباله ها</c:v>
                </c:pt>
                <c:pt idx="9">
                  <c:v>الودگی محیطی ناشی از کشتارگاه ها و فضولات دامی</c:v>
                </c:pt>
                <c:pt idx="10">
                  <c:v>منابع طبیعی از کشت و بهره برداری از زمین های کشاورزی و چراگاه ها</c:v>
                </c:pt>
                <c:pt idx="11">
                  <c:v>از بین رفتن راه های اسفالته</c:v>
                </c:pt>
                <c:pt idx="12">
                  <c:v>نبود زمین و امکانات ورزشی مناسب</c:v>
                </c:pt>
                <c:pt idx="13">
                  <c:v>نبود سرد خانه</c:v>
                </c:pt>
                <c:pt idx="14">
                  <c:v>اماکن عمومی(مدرسه ، خانه بهداشت)</c:v>
                </c:pt>
                <c:pt idx="15">
                  <c:v>کمبود سرمایه گذاری گردشگری و کوهنوردی</c:v>
                </c:pt>
                <c:pt idx="16">
                  <c:v>کمبود امکانات اقامتی بین راهی برای</c:v>
                </c:pt>
              </c:strCache>
            </c:strRef>
          </c:cat>
          <c:val>
            <c:numRef>
              <c:f>Sheet3!$X$6:$X$22</c:f>
              <c:numCache>
                <c:formatCode>General</c:formatCode>
                <c:ptCount val="17"/>
                <c:pt idx="0">
                  <c:v>62</c:v>
                </c:pt>
                <c:pt idx="1">
                  <c:v>51</c:v>
                </c:pt>
                <c:pt idx="2">
                  <c:v>23</c:v>
                </c:pt>
                <c:pt idx="3">
                  <c:v>17</c:v>
                </c:pt>
                <c:pt idx="4">
                  <c:v>29</c:v>
                </c:pt>
                <c:pt idx="5">
                  <c:v>66</c:v>
                </c:pt>
                <c:pt idx="6">
                  <c:v>37</c:v>
                </c:pt>
                <c:pt idx="7">
                  <c:v>37</c:v>
                </c:pt>
                <c:pt idx="8">
                  <c:v>32</c:v>
                </c:pt>
                <c:pt idx="9">
                  <c:v>24</c:v>
                </c:pt>
                <c:pt idx="10">
                  <c:v>4</c:v>
                </c:pt>
                <c:pt idx="11">
                  <c:v>63</c:v>
                </c:pt>
                <c:pt idx="12">
                  <c:v>17</c:v>
                </c:pt>
                <c:pt idx="13">
                  <c:v>8</c:v>
                </c:pt>
                <c:pt idx="14">
                  <c:v>59</c:v>
                </c:pt>
                <c:pt idx="15">
                  <c:v>32</c:v>
                </c:pt>
                <c:pt idx="16">
                  <c:v>31</c:v>
                </c:pt>
              </c:numCache>
            </c:numRef>
          </c:val>
        </c:ser>
        <c:dLbls>
          <c:showLegendKey val="0"/>
          <c:showVal val="1"/>
          <c:showCatName val="0"/>
          <c:showSerName val="0"/>
          <c:showPercent val="0"/>
          <c:showBubbleSize val="0"/>
        </c:dLbls>
        <c:gapWidth val="75"/>
        <c:shape val="box"/>
        <c:axId val="243136360"/>
        <c:axId val="243136752"/>
        <c:axId val="0"/>
      </c:bar3DChart>
      <c:catAx>
        <c:axId val="2431363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50000"/>
                  </a:schemeClr>
                </a:solidFill>
                <a:latin typeface="+mn-lt"/>
                <a:ea typeface="+mn-ea"/>
                <a:cs typeface="+mn-cs"/>
              </a:defRPr>
            </a:pPr>
            <a:endParaRPr lang="fa-IR"/>
          </a:p>
        </c:txPr>
        <c:crossAx val="243136752"/>
        <c:crosses val="autoZero"/>
        <c:auto val="1"/>
        <c:lblAlgn val="ctr"/>
        <c:lblOffset val="100"/>
        <c:noMultiLvlLbl val="0"/>
      </c:catAx>
      <c:valAx>
        <c:axId val="243136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a-IR"/>
          </a:p>
        </c:txPr>
        <c:crossAx val="24313636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fa-I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696AE-F326-4C36-BBAB-9BF8F30814E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fa-IR"/>
        </a:p>
      </dgm:t>
    </dgm:pt>
    <dgm:pt modelId="{E5EDD27C-B3F2-4423-9E70-2E933AC6C387}">
      <dgm:prSet phldrT="[Text]" custT="1"/>
      <dgm:spPr>
        <a:solidFill>
          <a:srgbClr val="FFDE75"/>
        </a:solidFill>
      </dgm:spPr>
      <dgm:t>
        <a:bodyPr/>
        <a:lstStyle/>
        <a:p>
          <a:pPr rtl="1"/>
          <a:r>
            <a:rPr lang="fa-IR" sz="2400" b="1"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dirty="0">
            <a:solidFill>
              <a:schemeClr val="tx2">
                <a:lumMod val="50000"/>
              </a:schemeClr>
            </a:solidFill>
            <a:cs typeface="B Nazanin" panose="00000400000000000000" pitchFamily="2" charset="-78"/>
          </a:endParaRPr>
        </a:p>
      </dgm:t>
    </dgm:pt>
    <dgm:pt modelId="{2FC5D0EF-34E7-41B4-A1B6-1D1E43668681}" type="par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5D99DD9-0F6E-435E-99DF-136362C795D7}" type="sib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0B23B31-B8DC-4E7A-A37F-68D4D47ED469}">
      <dgm:prSet phldrT="[Tex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dirty="0">
            <a:solidFill>
              <a:schemeClr val="tx2">
                <a:lumMod val="50000"/>
              </a:schemeClr>
            </a:solidFill>
            <a:cs typeface="B Nazanin" panose="00000400000000000000" pitchFamily="2" charset="-78"/>
          </a:endParaRPr>
        </a:p>
      </dgm:t>
    </dgm:pt>
    <dgm:pt modelId="{C5E78662-9D3E-489B-A9D3-818E1799A55C}" type="par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3C4129A1-F3EF-4FDD-8396-B3F65C80904B}" type="sib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EFBABDB8-E807-4C5C-8E32-BECDBE2C70A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dirty="0">
            <a:solidFill>
              <a:schemeClr val="tx2">
                <a:lumMod val="50000"/>
              </a:schemeClr>
            </a:solidFill>
            <a:cs typeface="B Nazanin" panose="00000400000000000000" pitchFamily="2" charset="-78"/>
          </a:endParaRPr>
        </a:p>
      </dgm:t>
    </dgm:pt>
    <dgm:pt modelId="{A0ECA73A-8EE5-4182-9918-6BBA80C4A257}" type="par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E276C14B-5B6F-4C4C-B517-809536D94176}" type="sib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DFFED1A6-827C-4867-9C0C-770E19E6242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30FBE0EC-B3B0-42A2-A4E7-1D04DF8E874E}" type="par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B09DB00E-688E-4F33-8384-08ACB263E36F}" type="sib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9F7B6123-F83C-4475-AF43-132E0A425FC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0A084747-F28B-44A1-98F2-785181EF51A5}" type="par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D99D71B8-2087-48AA-BEEF-B08397B34E93}" type="sib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0AB1D983-2BC4-48B8-91AF-3807BE1CB7F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265EC446-C032-42C4-9591-1A1AB438635F}" type="par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4183708B-4E15-4C76-8FD9-F115B590DD47}" type="sib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8ACFA9FB-107A-415C-A16F-785C32EAF462}">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dirty="0">
            <a:solidFill>
              <a:schemeClr val="tx2">
                <a:lumMod val="50000"/>
              </a:schemeClr>
            </a:solidFill>
            <a:cs typeface="B Nazanin" panose="00000400000000000000" pitchFamily="2" charset="-78"/>
          </a:endParaRPr>
        </a:p>
      </dgm:t>
    </dgm:pt>
    <dgm:pt modelId="{E559BE48-1C61-4B22-A84C-280154604051}" type="par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C3DFC975-43FD-4CB2-B723-05428A7470D4}" type="sib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E0844CC6-0FA6-4081-8F90-1B054D9A0FB5}">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dirty="0">
            <a:solidFill>
              <a:schemeClr val="tx2">
                <a:lumMod val="50000"/>
              </a:schemeClr>
            </a:solidFill>
            <a:cs typeface="B Nazanin" panose="00000400000000000000" pitchFamily="2" charset="-78"/>
          </a:endParaRPr>
        </a:p>
      </dgm:t>
    </dgm:pt>
    <dgm:pt modelId="{2BBAF0E2-7241-4354-B31A-1A9D927615E8}" type="par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28630B97-C7FB-422A-99A7-DF728720CC79}" type="sib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782B8D7C-EE63-41D1-A391-11FF59F5AFDC}">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8426B3F2-A174-4187-949B-1FAC4371DE96}" type="par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1B0795FF-DDA7-4705-8089-545A8955924C}" type="sib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0C2F743F-5F66-44F0-99B1-DD971EECF2CF}">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748685EF-13F1-4C69-B643-4DAD0377A21B}" type="par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3D0FAB12-6146-416C-90C8-EA418172DA79}" type="sib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8A921458-A7E5-4F45-A343-628B88BC731E}">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6F5D0DB2-8EC5-4524-8A7B-AFAC923836B1}" type="par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59B38AB7-4512-4D27-9773-A85F3773D72A}" type="sib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E447B00A-1E61-44B1-86F4-81789B9A4936}">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dirty="0">
            <a:solidFill>
              <a:schemeClr val="tx2">
                <a:lumMod val="50000"/>
              </a:schemeClr>
            </a:solidFill>
            <a:cs typeface="B Nazanin" panose="00000400000000000000" pitchFamily="2" charset="-78"/>
          </a:endParaRPr>
        </a:p>
      </dgm:t>
    </dgm:pt>
    <dgm:pt modelId="{74AD571E-9A65-4FC9-BB4A-879A02EC3D55}" type="par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1FA12D46-5878-4A51-9D94-04EB9EDAD278}" type="sib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E30F7FAA-92F9-4174-86D8-12B885892241}">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dirty="0">
            <a:solidFill>
              <a:schemeClr val="tx2">
                <a:lumMod val="50000"/>
              </a:schemeClr>
            </a:solidFill>
            <a:cs typeface="B Nazanin" panose="00000400000000000000" pitchFamily="2" charset="-78"/>
          </a:endParaRPr>
        </a:p>
      </dgm:t>
    </dgm:pt>
    <dgm:pt modelId="{57E86B36-099E-4713-A4A7-DB8EDD773C09}" type="par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0778AFFC-6A11-4D04-8C00-0980A3BA0771}" type="sib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F55D457E-D34F-418A-BC04-45DA25806469}" type="pres">
      <dgm:prSet presAssocID="{E91696AE-F326-4C36-BBAB-9BF8F30814E3}" presName="hierChild1" presStyleCnt="0">
        <dgm:presLayoutVars>
          <dgm:orgChart val="1"/>
          <dgm:chPref val="1"/>
          <dgm:dir/>
          <dgm:animOne val="branch"/>
          <dgm:animLvl val="lvl"/>
          <dgm:resizeHandles/>
        </dgm:presLayoutVars>
      </dgm:prSet>
      <dgm:spPr/>
      <dgm:t>
        <a:bodyPr/>
        <a:lstStyle/>
        <a:p>
          <a:pPr rtl="1"/>
          <a:endParaRPr lang="fa-IR"/>
        </a:p>
      </dgm:t>
    </dgm:pt>
    <dgm:pt modelId="{43AFA2A3-A010-481A-9F6B-203A3F0092F4}" type="pres">
      <dgm:prSet presAssocID="{E5EDD27C-B3F2-4423-9E70-2E933AC6C387}" presName="hierRoot1" presStyleCnt="0">
        <dgm:presLayoutVars>
          <dgm:hierBranch val="init"/>
        </dgm:presLayoutVars>
      </dgm:prSet>
      <dgm:spPr/>
    </dgm:pt>
    <dgm:pt modelId="{587970E0-C725-4E06-80A7-032A75BC75A4}" type="pres">
      <dgm:prSet presAssocID="{E5EDD27C-B3F2-4423-9E70-2E933AC6C387}" presName="rootComposite1" presStyleCnt="0"/>
      <dgm:spPr/>
    </dgm:pt>
    <dgm:pt modelId="{DFE47EC4-9540-4DEC-AB06-94ADC8BB3185}" type="pres">
      <dgm:prSet presAssocID="{E5EDD27C-B3F2-4423-9E70-2E933AC6C387}" presName="rootText1" presStyleLbl="node0" presStyleIdx="0" presStyleCnt="1" custScaleX="819597" custScaleY="210827" custLinFactY="-5169" custLinFactNeighborX="-30826" custLinFactNeighborY="-100000">
        <dgm:presLayoutVars>
          <dgm:chPref val="3"/>
        </dgm:presLayoutVars>
      </dgm:prSet>
      <dgm:spPr/>
      <dgm:t>
        <a:bodyPr/>
        <a:lstStyle/>
        <a:p>
          <a:pPr rtl="1"/>
          <a:endParaRPr lang="fa-IR"/>
        </a:p>
      </dgm:t>
    </dgm:pt>
    <dgm:pt modelId="{C2D30A52-B23A-4D92-98EE-3C339F6CFE3B}" type="pres">
      <dgm:prSet presAssocID="{E5EDD27C-B3F2-4423-9E70-2E933AC6C387}" presName="rootConnector1" presStyleLbl="node1" presStyleIdx="0" presStyleCnt="0"/>
      <dgm:spPr/>
      <dgm:t>
        <a:bodyPr/>
        <a:lstStyle/>
        <a:p>
          <a:pPr rtl="1"/>
          <a:endParaRPr lang="fa-IR"/>
        </a:p>
      </dgm:t>
    </dgm:pt>
    <dgm:pt modelId="{55B8FCCF-DFB4-4AC7-83EE-13EDE0C47334}" type="pres">
      <dgm:prSet presAssocID="{E5EDD27C-B3F2-4423-9E70-2E933AC6C387}" presName="hierChild2" presStyleCnt="0"/>
      <dgm:spPr/>
    </dgm:pt>
    <dgm:pt modelId="{5C0DCED5-CC2F-4168-AF30-9701765A5E22}" type="pres">
      <dgm:prSet presAssocID="{C5E78662-9D3E-489B-A9D3-818E1799A55C}" presName="Name37" presStyleLbl="parChTrans1D2" presStyleIdx="0" presStyleCnt="12"/>
      <dgm:spPr/>
      <dgm:t>
        <a:bodyPr/>
        <a:lstStyle/>
        <a:p>
          <a:pPr rtl="1"/>
          <a:endParaRPr lang="fa-IR"/>
        </a:p>
      </dgm:t>
    </dgm:pt>
    <dgm:pt modelId="{CCF7F9FF-624D-4649-A3D3-0536AD8114E3}" type="pres">
      <dgm:prSet presAssocID="{90B23B31-B8DC-4E7A-A37F-68D4D47ED469}" presName="hierRoot2" presStyleCnt="0">
        <dgm:presLayoutVars>
          <dgm:hierBranch val="init"/>
        </dgm:presLayoutVars>
      </dgm:prSet>
      <dgm:spPr/>
    </dgm:pt>
    <dgm:pt modelId="{D59BE2DC-28C0-4DC3-9630-6F356AA1CE1A}" type="pres">
      <dgm:prSet presAssocID="{90B23B31-B8DC-4E7A-A37F-68D4D47ED469}" presName="rootComposite" presStyleCnt="0"/>
      <dgm:spPr/>
    </dgm:pt>
    <dgm:pt modelId="{1025236B-2448-4757-9F38-5D3F4B97B8FE}" type="pres">
      <dgm:prSet presAssocID="{90B23B31-B8DC-4E7A-A37F-68D4D47ED469}" presName="rootText" presStyleLbl="node2" presStyleIdx="0" presStyleCnt="12" custScaleY="873088">
        <dgm:presLayoutVars>
          <dgm:chPref val="3"/>
        </dgm:presLayoutVars>
      </dgm:prSet>
      <dgm:spPr/>
      <dgm:t>
        <a:bodyPr/>
        <a:lstStyle/>
        <a:p>
          <a:pPr rtl="1"/>
          <a:endParaRPr lang="fa-IR"/>
        </a:p>
      </dgm:t>
    </dgm:pt>
    <dgm:pt modelId="{D12F0A01-11A0-4426-9ECD-DA0605CE9D84}" type="pres">
      <dgm:prSet presAssocID="{90B23B31-B8DC-4E7A-A37F-68D4D47ED469}" presName="rootConnector" presStyleLbl="node2" presStyleIdx="0" presStyleCnt="12"/>
      <dgm:spPr/>
      <dgm:t>
        <a:bodyPr/>
        <a:lstStyle/>
        <a:p>
          <a:pPr rtl="1"/>
          <a:endParaRPr lang="fa-IR"/>
        </a:p>
      </dgm:t>
    </dgm:pt>
    <dgm:pt modelId="{78DC4EEC-4061-42C9-B840-32261AFC1795}" type="pres">
      <dgm:prSet presAssocID="{90B23B31-B8DC-4E7A-A37F-68D4D47ED469}" presName="hierChild4" presStyleCnt="0"/>
      <dgm:spPr/>
    </dgm:pt>
    <dgm:pt modelId="{806B7085-F498-4A90-9034-25B63BD51FE4}" type="pres">
      <dgm:prSet presAssocID="{90B23B31-B8DC-4E7A-A37F-68D4D47ED469}" presName="hierChild5" presStyleCnt="0"/>
      <dgm:spPr/>
    </dgm:pt>
    <dgm:pt modelId="{E1EA3512-03CA-4ED8-B295-23E99AE57E5C}" type="pres">
      <dgm:prSet presAssocID="{57E86B36-099E-4713-A4A7-DB8EDD773C09}" presName="Name37" presStyleLbl="parChTrans1D2" presStyleIdx="1" presStyleCnt="12"/>
      <dgm:spPr/>
      <dgm:t>
        <a:bodyPr/>
        <a:lstStyle/>
        <a:p>
          <a:pPr rtl="1"/>
          <a:endParaRPr lang="fa-IR"/>
        </a:p>
      </dgm:t>
    </dgm:pt>
    <dgm:pt modelId="{F8877710-7388-40AB-AF07-6F51887B350A}" type="pres">
      <dgm:prSet presAssocID="{E30F7FAA-92F9-4174-86D8-12B885892241}" presName="hierRoot2" presStyleCnt="0">
        <dgm:presLayoutVars>
          <dgm:hierBranch val="init"/>
        </dgm:presLayoutVars>
      </dgm:prSet>
      <dgm:spPr/>
    </dgm:pt>
    <dgm:pt modelId="{7D51A91F-FC24-48D5-AD57-F9F80B25CFCE}" type="pres">
      <dgm:prSet presAssocID="{E30F7FAA-92F9-4174-86D8-12B885892241}" presName="rootComposite" presStyleCnt="0"/>
      <dgm:spPr/>
    </dgm:pt>
    <dgm:pt modelId="{BD2B0FA1-AA74-4DA2-A8C3-1791E67DA103}" type="pres">
      <dgm:prSet presAssocID="{E30F7FAA-92F9-4174-86D8-12B885892241}" presName="rootText" presStyleLbl="node2" presStyleIdx="1" presStyleCnt="12" custScaleY="877017">
        <dgm:presLayoutVars>
          <dgm:chPref val="3"/>
        </dgm:presLayoutVars>
      </dgm:prSet>
      <dgm:spPr/>
      <dgm:t>
        <a:bodyPr/>
        <a:lstStyle/>
        <a:p>
          <a:pPr rtl="1"/>
          <a:endParaRPr lang="fa-IR"/>
        </a:p>
      </dgm:t>
    </dgm:pt>
    <dgm:pt modelId="{8D687E09-388A-4660-B7CC-81F046EBA415}" type="pres">
      <dgm:prSet presAssocID="{E30F7FAA-92F9-4174-86D8-12B885892241}" presName="rootConnector" presStyleLbl="node2" presStyleIdx="1" presStyleCnt="12"/>
      <dgm:spPr/>
      <dgm:t>
        <a:bodyPr/>
        <a:lstStyle/>
        <a:p>
          <a:pPr rtl="1"/>
          <a:endParaRPr lang="fa-IR"/>
        </a:p>
      </dgm:t>
    </dgm:pt>
    <dgm:pt modelId="{0A399F08-3D19-4CC7-A388-5395266B8FF0}" type="pres">
      <dgm:prSet presAssocID="{E30F7FAA-92F9-4174-86D8-12B885892241}" presName="hierChild4" presStyleCnt="0"/>
      <dgm:spPr/>
    </dgm:pt>
    <dgm:pt modelId="{64DC0652-6FC1-4F16-8F91-DCB1151E43FE}" type="pres">
      <dgm:prSet presAssocID="{E30F7FAA-92F9-4174-86D8-12B885892241}" presName="hierChild5" presStyleCnt="0"/>
      <dgm:spPr/>
    </dgm:pt>
    <dgm:pt modelId="{B0B58DF3-95C4-4793-93FB-7AC2EFD10C98}" type="pres">
      <dgm:prSet presAssocID="{74AD571E-9A65-4FC9-BB4A-879A02EC3D55}" presName="Name37" presStyleLbl="parChTrans1D2" presStyleIdx="2" presStyleCnt="12"/>
      <dgm:spPr/>
      <dgm:t>
        <a:bodyPr/>
        <a:lstStyle/>
        <a:p>
          <a:pPr rtl="1"/>
          <a:endParaRPr lang="fa-IR"/>
        </a:p>
      </dgm:t>
    </dgm:pt>
    <dgm:pt modelId="{68AD80C2-C30A-4F39-855E-B164E3E54661}" type="pres">
      <dgm:prSet presAssocID="{E447B00A-1E61-44B1-86F4-81789B9A4936}" presName="hierRoot2" presStyleCnt="0">
        <dgm:presLayoutVars>
          <dgm:hierBranch val="init"/>
        </dgm:presLayoutVars>
      </dgm:prSet>
      <dgm:spPr/>
    </dgm:pt>
    <dgm:pt modelId="{E2657D7F-EF0D-4C76-BECD-7E21F648E572}" type="pres">
      <dgm:prSet presAssocID="{E447B00A-1E61-44B1-86F4-81789B9A4936}" presName="rootComposite" presStyleCnt="0"/>
      <dgm:spPr/>
    </dgm:pt>
    <dgm:pt modelId="{6988D02C-7C44-46C2-ADC5-B8DDFD37F4DA}" type="pres">
      <dgm:prSet presAssocID="{E447B00A-1E61-44B1-86F4-81789B9A4936}" presName="rootText" presStyleLbl="node2" presStyleIdx="2" presStyleCnt="12" custScaleY="892355">
        <dgm:presLayoutVars>
          <dgm:chPref val="3"/>
        </dgm:presLayoutVars>
      </dgm:prSet>
      <dgm:spPr/>
      <dgm:t>
        <a:bodyPr/>
        <a:lstStyle/>
        <a:p>
          <a:pPr rtl="1"/>
          <a:endParaRPr lang="fa-IR"/>
        </a:p>
      </dgm:t>
    </dgm:pt>
    <dgm:pt modelId="{12FFF3B7-A69B-4258-9331-D97DAA1372DF}" type="pres">
      <dgm:prSet presAssocID="{E447B00A-1E61-44B1-86F4-81789B9A4936}" presName="rootConnector" presStyleLbl="node2" presStyleIdx="2" presStyleCnt="12"/>
      <dgm:spPr/>
      <dgm:t>
        <a:bodyPr/>
        <a:lstStyle/>
        <a:p>
          <a:pPr rtl="1"/>
          <a:endParaRPr lang="fa-IR"/>
        </a:p>
      </dgm:t>
    </dgm:pt>
    <dgm:pt modelId="{5AF50DC5-08AD-41B6-8B47-98782C34F3FB}" type="pres">
      <dgm:prSet presAssocID="{E447B00A-1E61-44B1-86F4-81789B9A4936}" presName="hierChild4" presStyleCnt="0"/>
      <dgm:spPr/>
    </dgm:pt>
    <dgm:pt modelId="{8BA89407-F63D-4E8B-AD7B-2AA7B55A0500}" type="pres">
      <dgm:prSet presAssocID="{E447B00A-1E61-44B1-86F4-81789B9A4936}" presName="hierChild5" presStyleCnt="0"/>
      <dgm:spPr/>
    </dgm:pt>
    <dgm:pt modelId="{6696ABBC-D97B-4601-B36C-9A786E4C98BB}" type="pres">
      <dgm:prSet presAssocID="{6F5D0DB2-8EC5-4524-8A7B-AFAC923836B1}" presName="Name37" presStyleLbl="parChTrans1D2" presStyleIdx="3" presStyleCnt="12"/>
      <dgm:spPr/>
      <dgm:t>
        <a:bodyPr/>
        <a:lstStyle/>
        <a:p>
          <a:pPr rtl="1"/>
          <a:endParaRPr lang="fa-IR"/>
        </a:p>
      </dgm:t>
    </dgm:pt>
    <dgm:pt modelId="{57F05EDD-65E5-433D-9698-3ED3C0CA3474}" type="pres">
      <dgm:prSet presAssocID="{8A921458-A7E5-4F45-A343-628B88BC731E}" presName="hierRoot2" presStyleCnt="0">
        <dgm:presLayoutVars>
          <dgm:hierBranch val="init"/>
        </dgm:presLayoutVars>
      </dgm:prSet>
      <dgm:spPr/>
    </dgm:pt>
    <dgm:pt modelId="{AB621AD0-59D1-41BC-B788-E5FB8319571B}" type="pres">
      <dgm:prSet presAssocID="{8A921458-A7E5-4F45-A343-628B88BC731E}" presName="rootComposite" presStyleCnt="0"/>
      <dgm:spPr/>
    </dgm:pt>
    <dgm:pt modelId="{E62D9220-A662-4911-9570-D42062474378}" type="pres">
      <dgm:prSet presAssocID="{8A921458-A7E5-4F45-A343-628B88BC731E}" presName="rootText" presStyleLbl="node2" presStyleIdx="3" presStyleCnt="12" custScaleY="908697">
        <dgm:presLayoutVars>
          <dgm:chPref val="3"/>
        </dgm:presLayoutVars>
      </dgm:prSet>
      <dgm:spPr/>
      <dgm:t>
        <a:bodyPr/>
        <a:lstStyle/>
        <a:p>
          <a:pPr rtl="1"/>
          <a:endParaRPr lang="fa-IR"/>
        </a:p>
      </dgm:t>
    </dgm:pt>
    <dgm:pt modelId="{382E215C-94C4-418A-8D6E-0D389F995F64}" type="pres">
      <dgm:prSet presAssocID="{8A921458-A7E5-4F45-A343-628B88BC731E}" presName="rootConnector" presStyleLbl="node2" presStyleIdx="3" presStyleCnt="12"/>
      <dgm:spPr/>
      <dgm:t>
        <a:bodyPr/>
        <a:lstStyle/>
        <a:p>
          <a:pPr rtl="1"/>
          <a:endParaRPr lang="fa-IR"/>
        </a:p>
      </dgm:t>
    </dgm:pt>
    <dgm:pt modelId="{5DB352A0-30C2-43CA-95F1-6180DAA29A8F}" type="pres">
      <dgm:prSet presAssocID="{8A921458-A7E5-4F45-A343-628B88BC731E}" presName="hierChild4" presStyleCnt="0"/>
      <dgm:spPr/>
    </dgm:pt>
    <dgm:pt modelId="{E723C641-4CBE-4EC8-AE49-AF13E76F48AA}" type="pres">
      <dgm:prSet presAssocID="{8A921458-A7E5-4F45-A343-628B88BC731E}" presName="hierChild5" presStyleCnt="0"/>
      <dgm:spPr/>
    </dgm:pt>
    <dgm:pt modelId="{41CA1307-748B-4D80-8526-211CAC54F448}" type="pres">
      <dgm:prSet presAssocID="{748685EF-13F1-4C69-B643-4DAD0377A21B}" presName="Name37" presStyleLbl="parChTrans1D2" presStyleIdx="4" presStyleCnt="12"/>
      <dgm:spPr/>
      <dgm:t>
        <a:bodyPr/>
        <a:lstStyle/>
        <a:p>
          <a:pPr rtl="1"/>
          <a:endParaRPr lang="fa-IR"/>
        </a:p>
      </dgm:t>
    </dgm:pt>
    <dgm:pt modelId="{5E006B92-55B2-440D-94B4-78047F49294C}" type="pres">
      <dgm:prSet presAssocID="{0C2F743F-5F66-44F0-99B1-DD971EECF2CF}" presName="hierRoot2" presStyleCnt="0">
        <dgm:presLayoutVars>
          <dgm:hierBranch val="init"/>
        </dgm:presLayoutVars>
      </dgm:prSet>
      <dgm:spPr/>
    </dgm:pt>
    <dgm:pt modelId="{A9E95BE8-9B07-4FC1-A181-F68E4C51B483}" type="pres">
      <dgm:prSet presAssocID="{0C2F743F-5F66-44F0-99B1-DD971EECF2CF}" presName="rootComposite" presStyleCnt="0"/>
      <dgm:spPr/>
    </dgm:pt>
    <dgm:pt modelId="{DBF7593A-A098-451F-A40A-56416F01DA34}" type="pres">
      <dgm:prSet presAssocID="{0C2F743F-5F66-44F0-99B1-DD971EECF2CF}" presName="rootText" presStyleLbl="node2" presStyleIdx="4" presStyleCnt="12" custScaleY="909003">
        <dgm:presLayoutVars>
          <dgm:chPref val="3"/>
        </dgm:presLayoutVars>
      </dgm:prSet>
      <dgm:spPr/>
      <dgm:t>
        <a:bodyPr/>
        <a:lstStyle/>
        <a:p>
          <a:pPr rtl="1"/>
          <a:endParaRPr lang="fa-IR"/>
        </a:p>
      </dgm:t>
    </dgm:pt>
    <dgm:pt modelId="{64B2D7DB-FC55-4B0B-81EE-0C59CE2708EE}" type="pres">
      <dgm:prSet presAssocID="{0C2F743F-5F66-44F0-99B1-DD971EECF2CF}" presName="rootConnector" presStyleLbl="node2" presStyleIdx="4" presStyleCnt="12"/>
      <dgm:spPr/>
      <dgm:t>
        <a:bodyPr/>
        <a:lstStyle/>
        <a:p>
          <a:pPr rtl="1"/>
          <a:endParaRPr lang="fa-IR"/>
        </a:p>
      </dgm:t>
    </dgm:pt>
    <dgm:pt modelId="{02693A2E-F2D8-47B9-844A-A1B11A2D8954}" type="pres">
      <dgm:prSet presAssocID="{0C2F743F-5F66-44F0-99B1-DD971EECF2CF}" presName="hierChild4" presStyleCnt="0"/>
      <dgm:spPr/>
    </dgm:pt>
    <dgm:pt modelId="{DF6EAB4E-D3F0-46BE-985C-38585A042CC2}" type="pres">
      <dgm:prSet presAssocID="{0C2F743F-5F66-44F0-99B1-DD971EECF2CF}" presName="hierChild5" presStyleCnt="0"/>
      <dgm:spPr/>
    </dgm:pt>
    <dgm:pt modelId="{52DB5DA5-CE95-4681-9F39-D20178A35A9C}" type="pres">
      <dgm:prSet presAssocID="{8426B3F2-A174-4187-949B-1FAC4371DE96}" presName="Name37" presStyleLbl="parChTrans1D2" presStyleIdx="5" presStyleCnt="12"/>
      <dgm:spPr/>
      <dgm:t>
        <a:bodyPr/>
        <a:lstStyle/>
        <a:p>
          <a:pPr rtl="1"/>
          <a:endParaRPr lang="fa-IR"/>
        </a:p>
      </dgm:t>
    </dgm:pt>
    <dgm:pt modelId="{F693667B-B970-458B-A100-0E439B0C0C2A}" type="pres">
      <dgm:prSet presAssocID="{782B8D7C-EE63-41D1-A391-11FF59F5AFDC}" presName="hierRoot2" presStyleCnt="0">
        <dgm:presLayoutVars>
          <dgm:hierBranch val="init"/>
        </dgm:presLayoutVars>
      </dgm:prSet>
      <dgm:spPr/>
    </dgm:pt>
    <dgm:pt modelId="{E89F9DA7-0FF6-4652-A97D-B687C90E95A1}" type="pres">
      <dgm:prSet presAssocID="{782B8D7C-EE63-41D1-A391-11FF59F5AFDC}" presName="rootComposite" presStyleCnt="0"/>
      <dgm:spPr/>
    </dgm:pt>
    <dgm:pt modelId="{83300590-B87B-42E1-B642-F0E1743AAA9A}" type="pres">
      <dgm:prSet presAssocID="{782B8D7C-EE63-41D1-A391-11FF59F5AFDC}" presName="rootText" presStyleLbl="node2" presStyleIdx="5" presStyleCnt="12" custScaleY="899072">
        <dgm:presLayoutVars>
          <dgm:chPref val="3"/>
        </dgm:presLayoutVars>
      </dgm:prSet>
      <dgm:spPr/>
      <dgm:t>
        <a:bodyPr/>
        <a:lstStyle/>
        <a:p>
          <a:pPr rtl="1"/>
          <a:endParaRPr lang="fa-IR"/>
        </a:p>
      </dgm:t>
    </dgm:pt>
    <dgm:pt modelId="{D72A7A44-96D9-40BB-BC75-7337ED16F36E}" type="pres">
      <dgm:prSet presAssocID="{782B8D7C-EE63-41D1-A391-11FF59F5AFDC}" presName="rootConnector" presStyleLbl="node2" presStyleIdx="5" presStyleCnt="12"/>
      <dgm:spPr/>
      <dgm:t>
        <a:bodyPr/>
        <a:lstStyle/>
        <a:p>
          <a:pPr rtl="1"/>
          <a:endParaRPr lang="fa-IR"/>
        </a:p>
      </dgm:t>
    </dgm:pt>
    <dgm:pt modelId="{F0BCD946-1BE0-465A-8E69-7EA180992E84}" type="pres">
      <dgm:prSet presAssocID="{782B8D7C-EE63-41D1-A391-11FF59F5AFDC}" presName="hierChild4" presStyleCnt="0"/>
      <dgm:spPr/>
    </dgm:pt>
    <dgm:pt modelId="{A44D7057-C1D0-4DA8-92BA-AF4C32F40949}" type="pres">
      <dgm:prSet presAssocID="{782B8D7C-EE63-41D1-A391-11FF59F5AFDC}" presName="hierChild5" presStyleCnt="0"/>
      <dgm:spPr/>
    </dgm:pt>
    <dgm:pt modelId="{B6A1D609-3FB6-4F9D-BEC3-6B39D4CA6814}" type="pres">
      <dgm:prSet presAssocID="{2BBAF0E2-7241-4354-B31A-1A9D927615E8}" presName="Name37" presStyleLbl="parChTrans1D2" presStyleIdx="6" presStyleCnt="12"/>
      <dgm:spPr/>
      <dgm:t>
        <a:bodyPr/>
        <a:lstStyle/>
        <a:p>
          <a:pPr rtl="1"/>
          <a:endParaRPr lang="fa-IR"/>
        </a:p>
      </dgm:t>
    </dgm:pt>
    <dgm:pt modelId="{C0623945-0D7A-49C5-A73C-33F40C0B1CFF}" type="pres">
      <dgm:prSet presAssocID="{E0844CC6-0FA6-4081-8F90-1B054D9A0FB5}" presName="hierRoot2" presStyleCnt="0">
        <dgm:presLayoutVars>
          <dgm:hierBranch val="init"/>
        </dgm:presLayoutVars>
      </dgm:prSet>
      <dgm:spPr/>
    </dgm:pt>
    <dgm:pt modelId="{903EF242-382F-4FAD-BBE6-077ADFEB237D}" type="pres">
      <dgm:prSet presAssocID="{E0844CC6-0FA6-4081-8F90-1B054D9A0FB5}" presName="rootComposite" presStyleCnt="0"/>
      <dgm:spPr/>
    </dgm:pt>
    <dgm:pt modelId="{84FABF12-D9BC-4955-BAE3-6A06DB2F2D57}" type="pres">
      <dgm:prSet presAssocID="{E0844CC6-0FA6-4081-8F90-1B054D9A0FB5}" presName="rootText" presStyleLbl="node2" presStyleIdx="6" presStyleCnt="12" custScaleY="906152">
        <dgm:presLayoutVars>
          <dgm:chPref val="3"/>
        </dgm:presLayoutVars>
      </dgm:prSet>
      <dgm:spPr/>
      <dgm:t>
        <a:bodyPr/>
        <a:lstStyle/>
        <a:p>
          <a:pPr rtl="1"/>
          <a:endParaRPr lang="fa-IR"/>
        </a:p>
      </dgm:t>
    </dgm:pt>
    <dgm:pt modelId="{18FBCC2F-EDF9-4E8F-856E-72D0F535EDBF}" type="pres">
      <dgm:prSet presAssocID="{E0844CC6-0FA6-4081-8F90-1B054D9A0FB5}" presName="rootConnector" presStyleLbl="node2" presStyleIdx="6" presStyleCnt="12"/>
      <dgm:spPr/>
      <dgm:t>
        <a:bodyPr/>
        <a:lstStyle/>
        <a:p>
          <a:pPr rtl="1"/>
          <a:endParaRPr lang="fa-IR"/>
        </a:p>
      </dgm:t>
    </dgm:pt>
    <dgm:pt modelId="{EFCF683E-7859-46E0-B564-FEE82BE7868B}" type="pres">
      <dgm:prSet presAssocID="{E0844CC6-0FA6-4081-8F90-1B054D9A0FB5}" presName="hierChild4" presStyleCnt="0"/>
      <dgm:spPr/>
    </dgm:pt>
    <dgm:pt modelId="{6E4AC5BA-F659-4F89-B85F-CEF0DBB277C9}" type="pres">
      <dgm:prSet presAssocID="{E0844CC6-0FA6-4081-8F90-1B054D9A0FB5}" presName="hierChild5" presStyleCnt="0"/>
      <dgm:spPr/>
    </dgm:pt>
    <dgm:pt modelId="{52FC9626-FAA1-45D1-96EC-7E089F6AF4BD}" type="pres">
      <dgm:prSet presAssocID="{E559BE48-1C61-4B22-A84C-280154604051}" presName="Name37" presStyleLbl="parChTrans1D2" presStyleIdx="7" presStyleCnt="12"/>
      <dgm:spPr/>
      <dgm:t>
        <a:bodyPr/>
        <a:lstStyle/>
        <a:p>
          <a:pPr rtl="1"/>
          <a:endParaRPr lang="fa-IR"/>
        </a:p>
      </dgm:t>
    </dgm:pt>
    <dgm:pt modelId="{79D960A5-11DB-453F-A9E8-5181694661D8}" type="pres">
      <dgm:prSet presAssocID="{8ACFA9FB-107A-415C-A16F-785C32EAF462}" presName="hierRoot2" presStyleCnt="0">
        <dgm:presLayoutVars>
          <dgm:hierBranch val="init"/>
        </dgm:presLayoutVars>
      </dgm:prSet>
      <dgm:spPr/>
    </dgm:pt>
    <dgm:pt modelId="{1C6BC9BD-DB4C-4308-B7C0-07077457E838}" type="pres">
      <dgm:prSet presAssocID="{8ACFA9FB-107A-415C-A16F-785C32EAF462}" presName="rootComposite" presStyleCnt="0"/>
      <dgm:spPr/>
    </dgm:pt>
    <dgm:pt modelId="{5BD59D89-2C26-413F-902C-4A208C155490}" type="pres">
      <dgm:prSet presAssocID="{8ACFA9FB-107A-415C-A16F-785C32EAF462}" presName="rootText" presStyleLbl="node2" presStyleIdx="7" presStyleCnt="12" custScaleY="909480">
        <dgm:presLayoutVars>
          <dgm:chPref val="3"/>
        </dgm:presLayoutVars>
      </dgm:prSet>
      <dgm:spPr/>
      <dgm:t>
        <a:bodyPr/>
        <a:lstStyle/>
        <a:p>
          <a:pPr rtl="1"/>
          <a:endParaRPr lang="fa-IR"/>
        </a:p>
      </dgm:t>
    </dgm:pt>
    <dgm:pt modelId="{CC90605A-D412-47E1-B8AB-D249A2DB61B6}" type="pres">
      <dgm:prSet presAssocID="{8ACFA9FB-107A-415C-A16F-785C32EAF462}" presName="rootConnector" presStyleLbl="node2" presStyleIdx="7" presStyleCnt="12"/>
      <dgm:spPr/>
      <dgm:t>
        <a:bodyPr/>
        <a:lstStyle/>
        <a:p>
          <a:pPr rtl="1"/>
          <a:endParaRPr lang="fa-IR"/>
        </a:p>
      </dgm:t>
    </dgm:pt>
    <dgm:pt modelId="{1B6908C7-B841-4C4D-90DA-87CA6F018211}" type="pres">
      <dgm:prSet presAssocID="{8ACFA9FB-107A-415C-A16F-785C32EAF462}" presName="hierChild4" presStyleCnt="0"/>
      <dgm:spPr/>
    </dgm:pt>
    <dgm:pt modelId="{DF008623-13A8-4FCA-9ECF-4EA5FB816579}" type="pres">
      <dgm:prSet presAssocID="{8ACFA9FB-107A-415C-A16F-785C32EAF462}" presName="hierChild5" presStyleCnt="0"/>
      <dgm:spPr/>
    </dgm:pt>
    <dgm:pt modelId="{EC3C9B12-06FA-46B0-A922-A26C99AAA463}" type="pres">
      <dgm:prSet presAssocID="{265EC446-C032-42C4-9591-1A1AB438635F}" presName="Name37" presStyleLbl="parChTrans1D2" presStyleIdx="8" presStyleCnt="12"/>
      <dgm:spPr/>
      <dgm:t>
        <a:bodyPr/>
        <a:lstStyle/>
        <a:p>
          <a:pPr rtl="1"/>
          <a:endParaRPr lang="fa-IR"/>
        </a:p>
      </dgm:t>
    </dgm:pt>
    <dgm:pt modelId="{6B492712-4CC2-4213-AB15-5495FF75E3C1}" type="pres">
      <dgm:prSet presAssocID="{0AB1D983-2BC4-48B8-91AF-3807BE1CB7F3}" presName="hierRoot2" presStyleCnt="0">
        <dgm:presLayoutVars>
          <dgm:hierBranch val="init"/>
        </dgm:presLayoutVars>
      </dgm:prSet>
      <dgm:spPr/>
    </dgm:pt>
    <dgm:pt modelId="{3BC3968B-2C08-42D1-BB12-F8B2715E7D2C}" type="pres">
      <dgm:prSet presAssocID="{0AB1D983-2BC4-48B8-91AF-3807BE1CB7F3}" presName="rootComposite" presStyleCnt="0"/>
      <dgm:spPr/>
    </dgm:pt>
    <dgm:pt modelId="{C04E78B5-A7EA-4F53-BD07-C8A28B2745A8}" type="pres">
      <dgm:prSet presAssocID="{0AB1D983-2BC4-48B8-91AF-3807BE1CB7F3}" presName="rootText" presStyleLbl="node2" presStyleIdx="8" presStyleCnt="12" custScaleY="915951">
        <dgm:presLayoutVars>
          <dgm:chPref val="3"/>
        </dgm:presLayoutVars>
      </dgm:prSet>
      <dgm:spPr/>
      <dgm:t>
        <a:bodyPr/>
        <a:lstStyle/>
        <a:p>
          <a:pPr rtl="1"/>
          <a:endParaRPr lang="fa-IR"/>
        </a:p>
      </dgm:t>
    </dgm:pt>
    <dgm:pt modelId="{07089E9D-DC12-410B-B432-6792F2AE19D1}" type="pres">
      <dgm:prSet presAssocID="{0AB1D983-2BC4-48B8-91AF-3807BE1CB7F3}" presName="rootConnector" presStyleLbl="node2" presStyleIdx="8" presStyleCnt="12"/>
      <dgm:spPr/>
      <dgm:t>
        <a:bodyPr/>
        <a:lstStyle/>
        <a:p>
          <a:pPr rtl="1"/>
          <a:endParaRPr lang="fa-IR"/>
        </a:p>
      </dgm:t>
    </dgm:pt>
    <dgm:pt modelId="{024814FF-AE1D-4BAD-B3F1-224F23BA4A6B}" type="pres">
      <dgm:prSet presAssocID="{0AB1D983-2BC4-48B8-91AF-3807BE1CB7F3}" presName="hierChild4" presStyleCnt="0"/>
      <dgm:spPr/>
    </dgm:pt>
    <dgm:pt modelId="{20A860B4-CDDC-4ABE-B85C-CE810363AD27}" type="pres">
      <dgm:prSet presAssocID="{0AB1D983-2BC4-48B8-91AF-3807BE1CB7F3}" presName="hierChild5" presStyleCnt="0"/>
      <dgm:spPr/>
    </dgm:pt>
    <dgm:pt modelId="{7BCD8879-BBB9-446B-A6A9-9FD8B59FCA03}" type="pres">
      <dgm:prSet presAssocID="{0A084747-F28B-44A1-98F2-785181EF51A5}" presName="Name37" presStyleLbl="parChTrans1D2" presStyleIdx="9" presStyleCnt="12"/>
      <dgm:spPr/>
      <dgm:t>
        <a:bodyPr/>
        <a:lstStyle/>
        <a:p>
          <a:pPr rtl="1"/>
          <a:endParaRPr lang="fa-IR"/>
        </a:p>
      </dgm:t>
    </dgm:pt>
    <dgm:pt modelId="{D49F2927-CB17-4632-B751-ECD463D6B49E}" type="pres">
      <dgm:prSet presAssocID="{9F7B6123-F83C-4475-AF43-132E0A425FC7}" presName="hierRoot2" presStyleCnt="0">
        <dgm:presLayoutVars>
          <dgm:hierBranch val="init"/>
        </dgm:presLayoutVars>
      </dgm:prSet>
      <dgm:spPr/>
    </dgm:pt>
    <dgm:pt modelId="{9B8C942C-2AEA-439D-A79C-9AF86C16A5FA}" type="pres">
      <dgm:prSet presAssocID="{9F7B6123-F83C-4475-AF43-132E0A425FC7}" presName="rootComposite" presStyleCnt="0"/>
      <dgm:spPr/>
    </dgm:pt>
    <dgm:pt modelId="{AC48BBF2-6507-4493-B86B-6E0E4E57C046}" type="pres">
      <dgm:prSet presAssocID="{9F7B6123-F83C-4475-AF43-132E0A425FC7}" presName="rootText" presStyleLbl="node2" presStyleIdx="9" presStyleCnt="12" custScaleY="908492">
        <dgm:presLayoutVars>
          <dgm:chPref val="3"/>
        </dgm:presLayoutVars>
      </dgm:prSet>
      <dgm:spPr/>
      <dgm:t>
        <a:bodyPr/>
        <a:lstStyle/>
        <a:p>
          <a:pPr rtl="1"/>
          <a:endParaRPr lang="fa-IR"/>
        </a:p>
      </dgm:t>
    </dgm:pt>
    <dgm:pt modelId="{4BC40281-14FA-469A-83A3-63FB75DF87B6}" type="pres">
      <dgm:prSet presAssocID="{9F7B6123-F83C-4475-AF43-132E0A425FC7}" presName="rootConnector" presStyleLbl="node2" presStyleIdx="9" presStyleCnt="12"/>
      <dgm:spPr/>
      <dgm:t>
        <a:bodyPr/>
        <a:lstStyle/>
        <a:p>
          <a:pPr rtl="1"/>
          <a:endParaRPr lang="fa-IR"/>
        </a:p>
      </dgm:t>
    </dgm:pt>
    <dgm:pt modelId="{57768C16-6739-4E2B-B706-6A7D74AF9566}" type="pres">
      <dgm:prSet presAssocID="{9F7B6123-F83C-4475-AF43-132E0A425FC7}" presName="hierChild4" presStyleCnt="0"/>
      <dgm:spPr/>
    </dgm:pt>
    <dgm:pt modelId="{B6D69830-BA6C-4F1D-9513-8ACDA89969AB}" type="pres">
      <dgm:prSet presAssocID="{9F7B6123-F83C-4475-AF43-132E0A425FC7}" presName="hierChild5" presStyleCnt="0"/>
      <dgm:spPr/>
    </dgm:pt>
    <dgm:pt modelId="{3D2EBFE7-1D95-4537-8248-1D82E1BD8110}" type="pres">
      <dgm:prSet presAssocID="{30FBE0EC-B3B0-42A2-A4E7-1D04DF8E874E}" presName="Name37" presStyleLbl="parChTrans1D2" presStyleIdx="10" presStyleCnt="12"/>
      <dgm:spPr/>
      <dgm:t>
        <a:bodyPr/>
        <a:lstStyle/>
        <a:p>
          <a:pPr rtl="1"/>
          <a:endParaRPr lang="fa-IR"/>
        </a:p>
      </dgm:t>
    </dgm:pt>
    <dgm:pt modelId="{BEDD141D-E0AA-484A-8410-36B9AF751C77}" type="pres">
      <dgm:prSet presAssocID="{DFFED1A6-827C-4867-9C0C-770E19E62423}" presName="hierRoot2" presStyleCnt="0">
        <dgm:presLayoutVars>
          <dgm:hierBranch val="init"/>
        </dgm:presLayoutVars>
      </dgm:prSet>
      <dgm:spPr/>
    </dgm:pt>
    <dgm:pt modelId="{7801FC3B-F061-4FD2-8752-EC27A01C7356}" type="pres">
      <dgm:prSet presAssocID="{DFFED1A6-827C-4867-9C0C-770E19E62423}" presName="rootComposite" presStyleCnt="0"/>
      <dgm:spPr/>
    </dgm:pt>
    <dgm:pt modelId="{0866CC9E-02EC-4A52-AB4E-C81E141EBA8B}" type="pres">
      <dgm:prSet presAssocID="{DFFED1A6-827C-4867-9C0C-770E19E62423}" presName="rootText" presStyleLbl="node2" presStyleIdx="10" presStyleCnt="12" custScaleY="923129">
        <dgm:presLayoutVars>
          <dgm:chPref val="3"/>
        </dgm:presLayoutVars>
      </dgm:prSet>
      <dgm:spPr/>
      <dgm:t>
        <a:bodyPr/>
        <a:lstStyle/>
        <a:p>
          <a:pPr rtl="1"/>
          <a:endParaRPr lang="fa-IR"/>
        </a:p>
      </dgm:t>
    </dgm:pt>
    <dgm:pt modelId="{B8CE9A73-815D-488B-82F2-C2957067F0F2}" type="pres">
      <dgm:prSet presAssocID="{DFFED1A6-827C-4867-9C0C-770E19E62423}" presName="rootConnector" presStyleLbl="node2" presStyleIdx="10" presStyleCnt="12"/>
      <dgm:spPr/>
      <dgm:t>
        <a:bodyPr/>
        <a:lstStyle/>
        <a:p>
          <a:pPr rtl="1"/>
          <a:endParaRPr lang="fa-IR"/>
        </a:p>
      </dgm:t>
    </dgm:pt>
    <dgm:pt modelId="{DEDB7F10-714D-4504-BE91-7AECC326C0CF}" type="pres">
      <dgm:prSet presAssocID="{DFFED1A6-827C-4867-9C0C-770E19E62423}" presName="hierChild4" presStyleCnt="0"/>
      <dgm:spPr/>
    </dgm:pt>
    <dgm:pt modelId="{170D1FB6-C658-47D9-87F8-885CAA7DF8E2}" type="pres">
      <dgm:prSet presAssocID="{DFFED1A6-827C-4867-9C0C-770E19E62423}" presName="hierChild5" presStyleCnt="0"/>
      <dgm:spPr/>
    </dgm:pt>
    <dgm:pt modelId="{0495AF97-DE23-418C-96A6-CA6B6AB02736}" type="pres">
      <dgm:prSet presAssocID="{A0ECA73A-8EE5-4182-9918-6BBA80C4A257}" presName="Name37" presStyleLbl="parChTrans1D2" presStyleIdx="11" presStyleCnt="12"/>
      <dgm:spPr/>
      <dgm:t>
        <a:bodyPr/>
        <a:lstStyle/>
        <a:p>
          <a:pPr rtl="1"/>
          <a:endParaRPr lang="fa-IR"/>
        </a:p>
      </dgm:t>
    </dgm:pt>
    <dgm:pt modelId="{A6EB3426-3357-4499-87CE-9DA397E394BD}" type="pres">
      <dgm:prSet presAssocID="{EFBABDB8-E807-4C5C-8E32-BECDBE2C70A7}" presName="hierRoot2" presStyleCnt="0">
        <dgm:presLayoutVars>
          <dgm:hierBranch val="init"/>
        </dgm:presLayoutVars>
      </dgm:prSet>
      <dgm:spPr/>
    </dgm:pt>
    <dgm:pt modelId="{CB606385-E04E-4D8B-BBA9-43C722D687B3}" type="pres">
      <dgm:prSet presAssocID="{EFBABDB8-E807-4C5C-8E32-BECDBE2C70A7}" presName="rootComposite" presStyleCnt="0"/>
      <dgm:spPr/>
    </dgm:pt>
    <dgm:pt modelId="{9A5F8976-16D6-438E-AFE2-2BFA82DD99C3}" type="pres">
      <dgm:prSet presAssocID="{EFBABDB8-E807-4C5C-8E32-BECDBE2C70A7}" presName="rootText" presStyleLbl="node2" presStyleIdx="11" presStyleCnt="12" custScaleY="940302">
        <dgm:presLayoutVars>
          <dgm:chPref val="3"/>
        </dgm:presLayoutVars>
      </dgm:prSet>
      <dgm:spPr/>
      <dgm:t>
        <a:bodyPr/>
        <a:lstStyle/>
        <a:p>
          <a:pPr rtl="1"/>
          <a:endParaRPr lang="fa-IR"/>
        </a:p>
      </dgm:t>
    </dgm:pt>
    <dgm:pt modelId="{B33C3038-4DEC-469C-9E49-BCB28543FB80}" type="pres">
      <dgm:prSet presAssocID="{EFBABDB8-E807-4C5C-8E32-BECDBE2C70A7}" presName="rootConnector" presStyleLbl="node2" presStyleIdx="11" presStyleCnt="12"/>
      <dgm:spPr/>
      <dgm:t>
        <a:bodyPr/>
        <a:lstStyle/>
        <a:p>
          <a:pPr rtl="1"/>
          <a:endParaRPr lang="fa-IR"/>
        </a:p>
      </dgm:t>
    </dgm:pt>
    <dgm:pt modelId="{2B72011D-52F9-49D9-BE33-5CD03B124753}" type="pres">
      <dgm:prSet presAssocID="{EFBABDB8-E807-4C5C-8E32-BECDBE2C70A7}" presName="hierChild4" presStyleCnt="0"/>
      <dgm:spPr/>
    </dgm:pt>
    <dgm:pt modelId="{089858E3-F709-4139-B264-86300DE41B23}" type="pres">
      <dgm:prSet presAssocID="{EFBABDB8-E807-4C5C-8E32-BECDBE2C70A7}" presName="hierChild5" presStyleCnt="0"/>
      <dgm:spPr/>
    </dgm:pt>
    <dgm:pt modelId="{9A1601B3-C62E-4002-A13C-285AE76355C3}" type="pres">
      <dgm:prSet presAssocID="{E5EDD27C-B3F2-4423-9E70-2E933AC6C387}" presName="hierChild3" presStyleCnt="0"/>
      <dgm:spPr/>
    </dgm:pt>
  </dgm:ptLst>
  <dgm:cxnLst>
    <dgm:cxn modelId="{E1AB7A00-7807-4425-B3B0-2C51653CAA4B}" type="presOf" srcId="{0C2F743F-5F66-44F0-99B1-DD971EECF2CF}" destId="{64B2D7DB-FC55-4B0B-81EE-0C59CE2708EE}" srcOrd="1" destOrd="0" presId="urn:microsoft.com/office/officeart/2005/8/layout/orgChart1"/>
    <dgm:cxn modelId="{5F0178DA-15F2-4E89-BBE0-0F34A54BE271}" srcId="{E5EDD27C-B3F2-4423-9E70-2E933AC6C387}" destId="{782B8D7C-EE63-41D1-A391-11FF59F5AFDC}" srcOrd="5" destOrd="0" parTransId="{8426B3F2-A174-4187-949B-1FAC4371DE96}" sibTransId="{1B0795FF-DDA7-4705-8089-545A8955924C}"/>
    <dgm:cxn modelId="{C8567C4E-D4FC-4D0C-9DC5-5025D8366D33}" type="presOf" srcId="{30FBE0EC-B3B0-42A2-A4E7-1D04DF8E874E}" destId="{3D2EBFE7-1D95-4537-8248-1D82E1BD8110}" srcOrd="0" destOrd="0" presId="urn:microsoft.com/office/officeart/2005/8/layout/orgChart1"/>
    <dgm:cxn modelId="{4BA292A4-888D-41FB-893A-D786306FF5AF}" type="presOf" srcId="{9F7B6123-F83C-4475-AF43-132E0A425FC7}" destId="{AC48BBF2-6507-4493-B86B-6E0E4E57C046}" srcOrd="0" destOrd="0" presId="urn:microsoft.com/office/officeart/2005/8/layout/orgChart1"/>
    <dgm:cxn modelId="{5F38D0ED-2BF2-48A4-B278-A5AD1D61233F}" type="presOf" srcId="{0C2F743F-5F66-44F0-99B1-DD971EECF2CF}" destId="{DBF7593A-A098-451F-A40A-56416F01DA34}" srcOrd="0" destOrd="0" presId="urn:microsoft.com/office/officeart/2005/8/layout/orgChart1"/>
    <dgm:cxn modelId="{526DF525-CB0C-498A-A148-C9AFC025D080}" type="presOf" srcId="{E0844CC6-0FA6-4081-8F90-1B054D9A0FB5}" destId="{84FABF12-D9BC-4955-BAE3-6A06DB2F2D57}" srcOrd="0" destOrd="0" presId="urn:microsoft.com/office/officeart/2005/8/layout/orgChart1"/>
    <dgm:cxn modelId="{D143ABF7-34B6-47A3-92DF-EC016DD1560D}" type="presOf" srcId="{E5EDD27C-B3F2-4423-9E70-2E933AC6C387}" destId="{C2D30A52-B23A-4D92-98EE-3C339F6CFE3B}" srcOrd="1" destOrd="0" presId="urn:microsoft.com/office/officeart/2005/8/layout/orgChart1"/>
    <dgm:cxn modelId="{16CAEE36-87FC-4022-B063-B24A332F0B3F}" type="presOf" srcId="{2BBAF0E2-7241-4354-B31A-1A9D927615E8}" destId="{B6A1D609-3FB6-4F9D-BEC3-6B39D4CA6814}" srcOrd="0" destOrd="0" presId="urn:microsoft.com/office/officeart/2005/8/layout/orgChart1"/>
    <dgm:cxn modelId="{DB0075B5-45D6-46D8-BFA0-F645EE9DA42F}" type="presOf" srcId="{57E86B36-099E-4713-A4A7-DB8EDD773C09}" destId="{E1EA3512-03CA-4ED8-B295-23E99AE57E5C}" srcOrd="0" destOrd="0" presId="urn:microsoft.com/office/officeart/2005/8/layout/orgChart1"/>
    <dgm:cxn modelId="{BDFCB21A-7F51-450C-AE54-8617B01E8820}" type="presOf" srcId="{9F7B6123-F83C-4475-AF43-132E0A425FC7}" destId="{4BC40281-14FA-469A-83A3-63FB75DF87B6}" srcOrd="1" destOrd="0" presId="urn:microsoft.com/office/officeart/2005/8/layout/orgChart1"/>
    <dgm:cxn modelId="{0E40B171-E07B-441A-AC69-F3CDE4E01591}" type="presOf" srcId="{8426B3F2-A174-4187-949B-1FAC4371DE96}" destId="{52DB5DA5-CE95-4681-9F39-D20178A35A9C}" srcOrd="0" destOrd="0" presId="urn:microsoft.com/office/officeart/2005/8/layout/orgChart1"/>
    <dgm:cxn modelId="{63896705-9485-4AF1-BA0E-64EF83307B07}" type="presOf" srcId="{8ACFA9FB-107A-415C-A16F-785C32EAF462}" destId="{5BD59D89-2C26-413F-902C-4A208C155490}" srcOrd="0" destOrd="0" presId="urn:microsoft.com/office/officeart/2005/8/layout/orgChart1"/>
    <dgm:cxn modelId="{D4090B59-A82B-49CA-A87B-D220EF95E661}" type="presOf" srcId="{E447B00A-1E61-44B1-86F4-81789B9A4936}" destId="{12FFF3B7-A69B-4258-9331-D97DAA1372DF}" srcOrd="1" destOrd="0" presId="urn:microsoft.com/office/officeart/2005/8/layout/orgChart1"/>
    <dgm:cxn modelId="{0C4D4099-B3FF-4857-A7F2-0F6493FB9100}" type="presOf" srcId="{EFBABDB8-E807-4C5C-8E32-BECDBE2C70A7}" destId="{9A5F8976-16D6-438E-AFE2-2BFA82DD99C3}" srcOrd="0" destOrd="0" presId="urn:microsoft.com/office/officeart/2005/8/layout/orgChart1"/>
    <dgm:cxn modelId="{6D13E646-DD3E-47A3-99C8-38044A36F6ED}" type="presOf" srcId="{8A921458-A7E5-4F45-A343-628B88BC731E}" destId="{382E215C-94C4-418A-8D6E-0D389F995F64}" srcOrd="1" destOrd="0" presId="urn:microsoft.com/office/officeart/2005/8/layout/orgChart1"/>
    <dgm:cxn modelId="{10FA2884-6F5D-49A7-B437-B18DB4083588}" type="presOf" srcId="{E5EDD27C-B3F2-4423-9E70-2E933AC6C387}" destId="{DFE47EC4-9540-4DEC-AB06-94ADC8BB3185}" srcOrd="0" destOrd="0" presId="urn:microsoft.com/office/officeart/2005/8/layout/orgChart1"/>
    <dgm:cxn modelId="{2F30F32E-2E7C-4262-8107-12B5754998A5}" type="presOf" srcId="{A0ECA73A-8EE5-4182-9918-6BBA80C4A257}" destId="{0495AF97-DE23-418C-96A6-CA6B6AB02736}" srcOrd="0" destOrd="0" presId="urn:microsoft.com/office/officeart/2005/8/layout/orgChart1"/>
    <dgm:cxn modelId="{E434412F-9DB4-412B-BE9F-31F7B7549F0B}" type="presOf" srcId="{265EC446-C032-42C4-9591-1A1AB438635F}" destId="{EC3C9B12-06FA-46B0-A922-A26C99AAA463}" srcOrd="0" destOrd="0" presId="urn:microsoft.com/office/officeart/2005/8/layout/orgChart1"/>
    <dgm:cxn modelId="{571EF551-3C1A-4B64-BCE6-081933893EA2}" srcId="{E5EDD27C-B3F2-4423-9E70-2E933AC6C387}" destId="{E447B00A-1E61-44B1-86F4-81789B9A4936}" srcOrd="2" destOrd="0" parTransId="{74AD571E-9A65-4FC9-BB4A-879A02EC3D55}" sibTransId="{1FA12D46-5878-4A51-9D94-04EB9EDAD278}"/>
    <dgm:cxn modelId="{FCFCA573-69FC-4C33-8B1B-D8EA6373C72D}" srcId="{E5EDD27C-B3F2-4423-9E70-2E933AC6C387}" destId="{EFBABDB8-E807-4C5C-8E32-BECDBE2C70A7}" srcOrd="11" destOrd="0" parTransId="{A0ECA73A-8EE5-4182-9918-6BBA80C4A257}" sibTransId="{E276C14B-5B6F-4C4C-B517-809536D94176}"/>
    <dgm:cxn modelId="{7C054C8F-FAE8-4C26-854F-D0ADB7A2EED2}" type="presOf" srcId="{90B23B31-B8DC-4E7A-A37F-68D4D47ED469}" destId="{1025236B-2448-4757-9F38-5D3F4B97B8FE}" srcOrd="0" destOrd="0" presId="urn:microsoft.com/office/officeart/2005/8/layout/orgChart1"/>
    <dgm:cxn modelId="{19078886-31BC-4192-9682-253883F609BA}" srcId="{E5EDD27C-B3F2-4423-9E70-2E933AC6C387}" destId="{E30F7FAA-92F9-4174-86D8-12B885892241}" srcOrd="1" destOrd="0" parTransId="{57E86B36-099E-4713-A4A7-DB8EDD773C09}" sibTransId="{0778AFFC-6A11-4D04-8C00-0980A3BA0771}"/>
    <dgm:cxn modelId="{CB2F9DB7-808C-4BDF-9DAB-24DA9D21FD55}" srcId="{E5EDD27C-B3F2-4423-9E70-2E933AC6C387}" destId="{0AB1D983-2BC4-48B8-91AF-3807BE1CB7F3}" srcOrd="8" destOrd="0" parTransId="{265EC446-C032-42C4-9591-1A1AB438635F}" sibTransId="{4183708B-4E15-4C76-8FD9-F115B590DD47}"/>
    <dgm:cxn modelId="{F4AD707D-B356-4CAF-8DDE-F8D97CE95BE1}" srcId="{E5EDD27C-B3F2-4423-9E70-2E933AC6C387}" destId="{8ACFA9FB-107A-415C-A16F-785C32EAF462}" srcOrd="7" destOrd="0" parTransId="{E559BE48-1C61-4B22-A84C-280154604051}" sibTransId="{C3DFC975-43FD-4CB2-B723-05428A7470D4}"/>
    <dgm:cxn modelId="{B4BC86CB-C8D0-44B8-A536-28CBCF47261E}" type="presOf" srcId="{782B8D7C-EE63-41D1-A391-11FF59F5AFDC}" destId="{83300590-B87B-42E1-B642-F0E1743AAA9A}" srcOrd="0" destOrd="0" presId="urn:microsoft.com/office/officeart/2005/8/layout/orgChart1"/>
    <dgm:cxn modelId="{1F685288-E973-4CC0-B044-DB6CFB789EEE}" type="presOf" srcId="{0AB1D983-2BC4-48B8-91AF-3807BE1CB7F3}" destId="{07089E9D-DC12-410B-B432-6792F2AE19D1}" srcOrd="1" destOrd="0" presId="urn:microsoft.com/office/officeart/2005/8/layout/orgChart1"/>
    <dgm:cxn modelId="{B115812A-9033-47EF-9DB1-BAEC64E935EE}" type="presOf" srcId="{E30F7FAA-92F9-4174-86D8-12B885892241}" destId="{BD2B0FA1-AA74-4DA2-A8C3-1791E67DA103}" srcOrd="0" destOrd="0" presId="urn:microsoft.com/office/officeart/2005/8/layout/orgChart1"/>
    <dgm:cxn modelId="{57C6D85C-D278-4C58-84CB-63AB75EDB202}" srcId="{E5EDD27C-B3F2-4423-9E70-2E933AC6C387}" destId="{9F7B6123-F83C-4475-AF43-132E0A425FC7}" srcOrd="9" destOrd="0" parTransId="{0A084747-F28B-44A1-98F2-785181EF51A5}" sibTransId="{D99D71B8-2087-48AA-BEEF-B08397B34E93}"/>
    <dgm:cxn modelId="{691F318B-84C9-43C2-AE9D-5738C40999FF}" srcId="{E5EDD27C-B3F2-4423-9E70-2E933AC6C387}" destId="{90B23B31-B8DC-4E7A-A37F-68D4D47ED469}" srcOrd="0" destOrd="0" parTransId="{C5E78662-9D3E-489B-A9D3-818E1799A55C}" sibTransId="{3C4129A1-F3EF-4FDD-8396-B3F65C80904B}"/>
    <dgm:cxn modelId="{6FCA680C-A7F8-4BE6-8FB2-F0CF3A71752D}" type="presOf" srcId="{E447B00A-1E61-44B1-86F4-81789B9A4936}" destId="{6988D02C-7C44-46C2-ADC5-B8DDFD37F4DA}" srcOrd="0" destOrd="0" presId="urn:microsoft.com/office/officeart/2005/8/layout/orgChart1"/>
    <dgm:cxn modelId="{40FA7D21-D045-44B3-B942-23B0C0693280}" type="presOf" srcId="{E30F7FAA-92F9-4174-86D8-12B885892241}" destId="{8D687E09-388A-4660-B7CC-81F046EBA415}" srcOrd="1" destOrd="0" presId="urn:microsoft.com/office/officeart/2005/8/layout/orgChart1"/>
    <dgm:cxn modelId="{5CC75ACE-53DB-4C82-825B-5953CA273F58}" type="presOf" srcId="{DFFED1A6-827C-4867-9C0C-770E19E62423}" destId="{B8CE9A73-815D-488B-82F2-C2957067F0F2}" srcOrd="1" destOrd="0" presId="urn:microsoft.com/office/officeart/2005/8/layout/orgChart1"/>
    <dgm:cxn modelId="{0326D3B1-634A-4058-97E2-687A3826D865}" type="presOf" srcId="{782B8D7C-EE63-41D1-A391-11FF59F5AFDC}" destId="{D72A7A44-96D9-40BB-BC75-7337ED16F36E}" srcOrd="1" destOrd="0" presId="urn:microsoft.com/office/officeart/2005/8/layout/orgChart1"/>
    <dgm:cxn modelId="{F6ED1731-A8B4-4F12-8871-0D700DCB48E1}" type="presOf" srcId="{E91696AE-F326-4C36-BBAB-9BF8F30814E3}" destId="{F55D457E-D34F-418A-BC04-45DA25806469}" srcOrd="0" destOrd="0" presId="urn:microsoft.com/office/officeart/2005/8/layout/orgChart1"/>
    <dgm:cxn modelId="{F30B595C-B69F-4FC7-9746-C7F4ABEB64F1}" type="presOf" srcId="{90B23B31-B8DC-4E7A-A37F-68D4D47ED469}" destId="{D12F0A01-11A0-4426-9ECD-DA0605CE9D84}" srcOrd="1" destOrd="0" presId="urn:microsoft.com/office/officeart/2005/8/layout/orgChart1"/>
    <dgm:cxn modelId="{F9AB0ECA-3164-4BCB-96A5-8FF098223826}" type="presOf" srcId="{74AD571E-9A65-4FC9-BB4A-879A02EC3D55}" destId="{B0B58DF3-95C4-4793-93FB-7AC2EFD10C98}" srcOrd="0" destOrd="0" presId="urn:microsoft.com/office/officeart/2005/8/layout/orgChart1"/>
    <dgm:cxn modelId="{1E0507A1-D64F-49C9-A1C5-501CECB929BB}" srcId="{E5EDD27C-B3F2-4423-9E70-2E933AC6C387}" destId="{E0844CC6-0FA6-4081-8F90-1B054D9A0FB5}" srcOrd="6" destOrd="0" parTransId="{2BBAF0E2-7241-4354-B31A-1A9D927615E8}" sibTransId="{28630B97-C7FB-422A-99A7-DF728720CC79}"/>
    <dgm:cxn modelId="{5DA7378C-239C-4EA2-8ABA-22EF18C42187}" type="presOf" srcId="{8ACFA9FB-107A-415C-A16F-785C32EAF462}" destId="{CC90605A-D412-47E1-B8AB-D249A2DB61B6}" srcOrd="1" destOrd="0" presId="urn:microsoft.com/office/officeart/2005/8/layout/orgChart1"/>
    <dgm:cxn modelId="{1987872C-8C40-42C2-8BFE-6047D879373B}" type="presOf" srcId="{748685EF-13F1-4C69-B643-4DAD0377A21B}" destId="{41CA1307-748B-4D80-8526-211CAC54F448}" srcOrd="0" destOrd="0" presId="urn:microsoft.com/office/officeart/2005/8/layout/orgChart1"/>
    <dgm:cxn modelId="{BC63B2B5-89A7-4D47-93C1-4610D0D12EE6}" type="presOf" srcId="{DFFED1A6-827C-4867-9C0C-770E19E62423}" destId="{0866CC9E-02EC-4A52-AB4E-C81E141EBA8B}" srcOrd="0" destOrd="0" presId="urn:microsoft.com/office/officeart/2005/8/layout/orgChart1"/>
    <dgm:cxn modelId="{0DA1F190-53BA-412D-8931-D9176ACE2B69}" type="presOf" srcId="{0AB1D983-2BC4-48B8-91AF-3807BE1CB7F3}" destId="{C04E78B5-A7EA-4F53-BD07-C8A28B2745A8}" srcOrd="0" destOrd="0" presId="urn:microsoft.com/office/officeart/2005/8/layout/orgChart1"/>
    <dgm:cxn modelId="{119F7690-5BAD-438B-9435-2518C1395D17}" type="presOf" srcId="{EFBABDB8-E807-4C5C-8E32-BECDBE2C70A7}" destId="{B33C3038-4DEC-469C-9E49-BCB28543FB80}" srcOrd="1" destOrd="0" presId="urn:microsoft.com/office/officeart/2005/8/layout/orgChart1"/>
    <dgm:cxn modelId="{70A90368-7040-47C4-ADB2-0CEAE9D6A822}" srcId="{E91696AE-F326-4C36-BBAB-9BF8F30814E3}" destId="{E5EDD27C-B3F2-4423-9E70-2E933AC6C387}" srcOrd="0" destOrd="0" parTransId="{2FC5D0EF-34E7-41B4-A1B6-1D1E43668681}" sibTransId="{95D99DD9-0F6E-435E-99DF-136362C795D7}"/>
    <dgm:cxn modelId="{E25E6D42-0D9F-4464-99C3-CFB95AF79568}" srcId="{E5EDD27C-B3F2-4423-9E70-2E933AC6C387}" destId="{8A921458-A7E5-4F45-A343-628B88BC731E}" srcOrd="3" destOrd="0" parTransId="{6F5D0DB2-8EC5-4524-8A7B-AFAC923836B1}" sibTransId="{59B38AB7-4512-4D27-9773-A85F3773D72A}"/>
    <dgm:cxn modelId="{EB4D0546-E10B-41B4-AEF9-F6F1AEA63168}" srcId="{E5EDD27C-B3F2-4423-9E70-2E933AC6C387}" destId="{DFFED1A6-827C-4867-9C0C-770E19E62423}" srcOrd="10" destOrd="0" parTransId="{30FBE0EC-B3B0-42A2-A4E7-1D04DF8E874E}" sibTransId="{B09DB00E-688E-4F33-8384-08ACB263E36F}"/>
    <dgm:cxn modelId="{7662B680-0306-4E5D-8A3A-B595B06A2017}" type="presOf" srcId="{6F5D0DB2-8EC5-4524-8A7B-AFAC923836B1}" destId="{6696ABBC-D97B-4601-B36C-9A786E4C98BB}" srcOrd="0" destOrd="0" presId="urn:microsoft.com/office/officeart/2005/8/layout/orgChart1"/>
    <dgm:cxn modelId="{5049D383-6849-453D-9B51-9798B9E07010}" type="presOf" srcId="{E559BE48-1C61-4B22-A84C-280154604051}" destId="{52FC9626-FAA1-45D1-96EC-7E089F6AF4BD}" srcOrd="0" destOrd="0" presId="urn:microsoft.com/office/officeart/2005/8/layout/orgChart1"/>
    <dgm:cxn modelId="{57E57B28-A25E-4440-A7ED-43506D6C3B64}" type="presOf" srcId="{E0844CC6-0FA6-4081-8F90-1B054D9A0FB5}" destId="{18FBCC2F-EDF9-4E8F-856E-72D0F535EDBF}" srcOrd="1" destOrd="0" presId="urn:microsoft.com/office/officeart/2005/8/layout/orgChart1"/>
    <dgm:cxn modelId="{FE833B82-79F5-4239-8D21-57B5CA7B0947}" type="presOf" srcId="{8A921458-A7E5-4F45-A343-628B88BC731E}" destId="{E62D9220-A662-4911-9570-D42062474378}" srcOrd="0" destOrd="0" presId="urn:microsoft.com/office/officeart/2005/8/layout/orgChart1"/>
    <dgm:cxn modelId="{DB411875-1A1A-41FA-8A3B-380931208FD3}" type="presOf" srcId="{0A084747-F28B-44A1-98F2-785181EF51A5}" destId="{7BCD8879-BBB9-446B-A6A9-9FD8B59FCA03}" srcOrd="0" destOrd="0" presId="urn:microsoft.com/office/officeart/2005/8/layout/orgChart1"/>
    <dgm:cxn modelId="{595E8FDD-3027-47B9-8356-484FB0234D88}" type="presOf" srcId="{C5E78662-9D3E-489B-A9D3-818E1799A55C}" destId="{5C0DCED5-CC2F-4168-AF30-9701765A5E22}" srcOrd="0" destOrd="0" presId="urn:microsoft.com/office/officeart/2005/8/layout/orgChart1"/>
    <dgm:cxn modelId="{1F3753D5-EF46-40C6-A887-B2641DBFEDCF}" srcId="{E5EDD27C-B3F2-4423-9E70-2E933AC6C387}" destId="{0C2F743F-5F66-44F0-99B1-DD971EECF2CF}" srcOrd="4" destOrd="0" parTransId="{748685EF-13F1-4C69-B643-4DAD0377A21B}" sibTransId="{3D0FAB12-6146-416C-90C8-EA418172DA79}"/>
    <dgm:cxn modelId="{3963BF97-36BF-4D5E-9490-3CB012B8BED6}" type="presParOf" srcId="{F55D457E-D34F-418A-BC04-45DA25806469}" destId="{43AFA2A3-A010-481A-9F6B-203A3F0092F4}" srcOrd="0" destOrd="0" presId="urn:microsoft.com/office/officeart/2005/8/layout/orgChart1"/>
    <dgm:cxn modelId="{D1B6BFBA-A212-461D-9D82-0D1FD6BDFBB9}" type="presParOf" srcId="{43AFA2A3-A010-481A-9F6B-203A3F0092F4}" destId="{587970E0-C725-4E06-80A7-032A75BC75A4}" srcOrd="0" destOrd="0" presId="urn:microsoft.com/office/officeart/2005/8/layout/orgChart1"/>
    <dgm:cxn modelId="{996978D5-D690-43D6-BCDF-13222BF29D71}" type="presParOf" srcId="{587970E0-C725-4E06-80A7-032A75BC75A4}" destId="{DFE47EC4-9540-4DEC-AB06-94ADC8BB3185}" srcOrd="0" destOrd="0" presId="urn:microsoft.com/office/officeart/2005/8/layout/orgChart1"/>
    <dgm:cxn modelId="{27A53A24-06EE-4957-9809-C07D2B63F185}" type="presParOf" srcId="{587970E0-C725-4E06-80A7-032A75BC75A4}" destId="{C2D30A52-B23A-4D92-98EE-3C339F6CFE3B}" srcOrd="1" destOrd="0" presId="urn:microsoft.com/office/officeart/2005/8/layout/orgChart1"/>
    <dgm:cxn modelId="{AE78EDF4-A268-4DF3-8A08-CF3D2FBFC0E0}" type="presParOf" srcId="{43AFA2A3-A010-481A-9F6B-203A3F0092F4}" destId="{55B8FCCF-DFB4-4AC7-83EE-13EDE0C47334}" srcOrd="1" destOrd="0" presId="urn:microsoft.com/office/officeart/2005/8/layout/orgChart1"/>
    <dgm:cxn modelId="{40373EA4-54E9-49FE-B959-4FADD5CC31AF}" type="presParOf" srcId="{55B8FCCF-DFB4-4AC7-83EE-13EDE0C47334}" destId="{5C0DCED5-CC2F-4168-AF30-9701765A5E22}" srcOrd="0" destOrd="0" presId="urn:microsoft.com/office/officeart/2005/8/layout/orgChart1"/>
    <dgm:cxn modelId="{486F4B55-D335-4AE2-9E1D-E5DC2E6A59B9}" type="presParOf" srcId="{55B8FCCF-DFB4-4AC7-83EE-13EDE0C47334}" destId="{CCF7F9FF-624D-4649-A3D3-0536AD8114E3}" srcOrd="1" destOrd="0" presId="urn:microsoft.com/office/officeart/2005/8/layout/orgChart1"/>
    <dgm:cxn modelId="{7121E325-0B55-45DA-9231-8AD51AF3970D}" type="presParOf" srcId="{CCF7F9FF-624D-4649-A3D3-0536AD8114E3}" destId="{D59BE2DC-28C0-4DC3-9630-6F356AA1CE1A}" srcOrd="0" destOrd="0" presId="urn:microsoft.com/office/officeart/2005/8/layout/orgChart1"/>
    <dgm:cxn modelId="{3E9EB2FA-3EC4-42E7-8526-57E7F86F4B5F}" type="presParOf" srcId="{D59BE2DC-28C0-4DC3-9630-6F356AA1CE1A}" destId="{1025236B-2448-4757-9F38-5D3F4B97B8FE}" srcOrd="0" destOrd="0" presId="urn:microsoft.com/office/officeart/2005/8/layout/orgChart1"/>
    <dgm:cxn modelId="{86C53692-34A5-4FA5-A3FB-0B607BDD949D}" type="presParOf" srcId="{D59BE2DC-28C0-4DC3-9630-6F356AA1CE1A}" destId="{D12F0A01-11A0-4426-9ECD-DA0605CE9D84}" srcOrd="1" destOrd="0" presId="urn:microsoft.com/office/officeart/2005/8/layout/orgChart1"/>
    <dgm:cxn modelId="{ADB9733D-0A15-4A98-81EA-FEE6A285703C}" type="presParOf" srcId="{CCF7F9FF-624D-4649-A3D3-0536AD8114E3}" destId="{78DC4EEC-4061-42C9-B840-32261AFC1795}" srcOrd="1" destOrd="0" presId="urn:microsoft.com/office/officeart/2005/8/layout/orgChart1"/>
    <dgm:cxn modelId="{1670BD6C-0BA9-4179-AD57-A0F077E79953}" type="presParOf" srcId="{CCF7F9FF-624D-4649-A3D3-0536AD8114E3}" destId="{806B7085-F498-4A90-9034-25B63BD51FE4}" srcOrd="2" destOrd="0" presId="urn:microsoft.com/office/officeart/2005/8/layout/orgChart1"/>
    <dgm:cxn modelId="{0C41EF2F-F8BE-4E39-93B2-06FE1F71F2A2}" type="presParOf" srcId="{55B8FCCF-DFB4-4AC7-83EE-13EDE0C47334}" destId="{E1EA3512-03CA-4ED8-B295-23E99AE57E5C}" srcOrd="2" destOrd="0" presId="urn:microsoft.com/office/officeart/2005/8/layout/orgChart1"/>
    <dgm:cxn modelId="{2196FBE6-15DB-47A9-AD5B-2F211C1B70A7}" type="presParOf" srcId="{55B8FCCF-DFB4-4AC7-83EE-13EDE0C47334}" destId="{F8877710-7388-40AB-AF07-6F51887B350A}" srcOrd="3" destOrd="0" presId="urn:microsoft.com/office/officeart/2005/8/layout/orgChart1"/>
    <dgm:cxn modelId="{E1FE8A89-3E96-4663-AEF9-43DEAB7D3133}" type="presParOf" srcId="{F8877710-7388-40AB-AF07-6F51887B350A}" destId="{7D51A91F-FC24-48D5-AD57-F9F80B25CFCE}" srcOrd="0" destOrd="0" presId="urn:microsoft.com/office/officeart/2005/8/layout/orgChart1"/>
    <dgm:cxn modelId="{809B243E-D1B2-481C-90AA-0659C4B27361}" type="presParOf" srcId="{7D51A91F-FC24-48D5-AD57-F9F80B25CFCE}" destId="{BD2B0FA1-AA74-4DA2-A8C3-1791E67DA103}" srcOrd="0" destOrd="0" presId="urn:microsoft.com/office/officeart/2005/8/layout/orgChart1"/>
    <dgm:cxn modelId="{88CB0135-B54C-44CB-A926-EB0315E67B1F}" type="presParOf" srcId="{7D51A91F-FC24-48D5-AD57-F9F80B25CFCE}" destId="{8D687E09-388A-4660-B7CC-81F046EBA415}" srcOrd="1" destOrd="0" presId="urn:microsoft.com/office/officeart/2005/8/layout/orgChart1"/>
    <dgm:cxn modelId="{C4A643BC-AABD-457D-A380-28AB45844685}" type="presParOf" srcId="{F8877710-7388-40AB-AF07-6F51887B350A}" destId="{0A399F08-3D19-4CC7-A388-5395266B8FF0}" srcOrd="1" destOrd="0" presId="urn:microsoft.com/office/officeart/2005/8/layout/orgChart1"/>
    <dgm:cxn modelId="{B24A1794-5618-4423-A745-E25D3111A964}" type="presParOf" srcId="{F8877710-7388-40AB-AF07-6F51887B350A}" destId="{64DC0652-6FC1-4F16-8F91-DCB1151E43FE}" srcOrd="2" destOrd="0" presId="urn:microsoft.com/office/officeart/2005/8/layout/orgChart1"/>
    <dgm:cxn modelId="{BFF38945-12CA-406C-BC9B-2F1E4A67E783}" type="presParOf" srcId="{55B8FCCF-DFB4-4AC7-83EE-13EDE0C47334}" destId="{B0B58DF3-95C4-4793-93FB-7AC2EFD10C98}" srcOrd="4" destOrd="0" presId="urn:microsoft.com/office/officeart/2005/8/layout/orgChart1"/>
    <dgm:cxn modelId="{8ED7272B-EDC4-4D56-9E97-C9BF17ADA94F}" type="presParOf" srcId="{55B8FCCF-DFB4-4AC7-83EE-13EDE0C47334}" destId="{68AD80C2-C30A-4F39-855E-B164E3E54661}" srcOrd="5" destOrd="0" presId="urn:microsoft.com/office/officeart/2005/8/layout/orgChart1"/>
    <dgm:cxn modelId="{C700B001-90D9-4C9B-BE86-C5A7898E2F68}" type="presParOf" srcId="{68AD80C2-C30A-4F39-855E-B164E3E54661}" destId="{E2657D7F-EF0D-4C76-BECD-7E21F648E572}" srcOrd="0" destOrd="0" presId="urn:microsoft.com/office/officeart/2005/8/layout/orgChart1"/>
    <dgm:cxn modelId="{DC8EFA8D-B35A-4F31-A1E4-DD3E8993F3E8}" type="presParOf" srcId="{E2657D7F-EF0D-4C76-BECD-7E21F648E572}" destId="{6988D02C-7C44-46C2-ADC5-B8DDFD37F4DA}" srcOrd="0" destOrd="0" presId="urn:microsoft.com/office/officeart/2005/8/layout/orgChart1"/>
    <dgm:cxn modelId="{D54F2198-2C69-4A8F-AA4B-C348E8293F52}" type="presParOf" srcId="{E2657D7F-EF0D-4C76-BECD-7E21F648E572}" destId="{12FFF3B7-A69B-4258-9331-D97DAA1372DF}" srcOrd="1" destOrd="0" presId="urn:microsoft.com/office/officeart/2005/8/layout/orgChart1"/>
    <dgm:cxn modelId="{7CD7762F-0DE8-4B68-83E4-F32FB2BF55A3}" type="presParOf" srcId="{68AD80C2-C30A-4F39-855E-B164E3E54661}" destId="{5AF50DC5-08AD-41B6-8B47-98782C34F3FB}" srcOrd="1" destOrd="0" presId="urn:microsoft.com/office/officeart/2005/8/layout/orgChart1"/>
    <dgm:cxn modelId="{9835D4F6-F1D2-49B6-93E0-0DA6F9643FE4}" type="presParOf" srcId="{68AD80C2-C30A-4F39-855E-B164E3E54661}" destId="{8BA89407-F63D-4E8B-AD7B-2AA7B55A0500}" srcOrd="2" destOrd="0" presId="urn:microsoft.com/office/officeart/2005/8/layout/orgChart1"/>
    <dgm:cxn modelId="{2B5F61A5-5DAC-421F-B00B-0AB662DCCD6D}" type="presParOf" srcId="{55B8FCCF-DFB4-4AC7-83EE-13EDE0C47334}" destId="{6696ABBC-D97B-4601-B36C-9A786E4C98BB}" srcOrd="6" destOrd="0" presId="urn:microsoft.com/office/officeart/2005/8/layout/orgChart1"/>
    <dgm:cxn modelId="{5AD32433-070E-4F52-B6BD-2F55DF0169EC}" type="presParOf" srcId="{55B8FCCF-DFB4-4AC7-83EE-13EDE0C47334}" destId="{57F05EDD-65E5-433D-9698-3ED3C0CA3474}" srcOrd="7" destOrd="0" presId="urn:microsoft.com/office/officeart/2005/8/layout/orgChart1"/>
    <dgm:cxn modelId="{C0BCD52E-1246-44B9-BB74-F6BEF92AE4C7}" type="presParOf" srcId="{57F05EDD-65E5-433D-9698-3ED3C0CA3474}" destId="{AB621AD0-59D1-41BC-B788-E5FB8319571B}" srcOrd="0" destOrd="0" presId="urn:microsoft.com/office/officeart/2005/8/layout/orgChart1"/>
    <dgm:cxn modelId="{04905782-1716-4906-A3B0-BCEBCC447DE3}" type="presParOf" srcId="{AB621AD0-59D1-41BC-B788-E5FB8319571B}" destId="{E62D9220-A662-4911-9570-D42062474378}" srcOrd="0" destOrd="0" presId="urn:microsoft.com/office/officeart/2005/8/layout/orgChart1"/>
    <dgm:cxn modelId="{4109CD94-C950-4DA1-A463-B621F69F9E34}" type="presParOf" srcId="{AB621AD0-59D1-41BC-B788-E5FB8319571B}" destId="{382E215C-94C4-418A-8D6E-0D389F995F64}" srcOrd="1" destOrd="0" presId="urn:microsoft.com/office/officeart/2005/8/layout/orgChart1"/>
    <dgm:cxn modelId="{B68DA53C-A348-41A8-8FB0-1110E6D11A9A}" type="presParOf" srcId="{57F05EDD-65E5-433D-9698-3ED3C0CA3474}" destId="{5DB352A0-30C2-43CA-95F1-6180DAA29A8F}" srcOrd="1" destOrd="0" presId="urn:microsoft.com/office/officeart/2005/8/layout/orgChart1"/>
    <dgm:cxn modelId="{769F48A8-034B-405D-A6D9-44BE1EB1428E}" type="presParOf" srcId="{57F05EDD-65E5-433D-9698-3ED3C0CA3474}" destId="{E723C641-4CBE-4EC8-AE49-AF13E76F48AA}" srcOrd="2" destOrd="0" presId="urn:microsoft.com/office/officeart/2005/8/layout/orgChart1"/>
    <dgm:cxn modelId="{D9CBE2B4-4D68-4531-9F9D-5BBFA2C1468E}" type="presParOf" srcId="{55B8FCCF-DFB4-4AC7-83EE-13EDE0C47334}" destId="{41CA1307-748B-4D80-8526-211CAC54F448}" srcOrd="8" destOrd="0" presId="urn:microsoft.com/office/officeart/2005/8/layout/orgChart1"/>
    <dgm:cxn modelId="{731A8A79-B879-4443-9E65-84A605F3C64A}" type="presParOf" srcId="{55B8FCCF-DFB4-4AC7-83EE-13EDE0C47334}" destId="{5E006B92-55B2-440D-94B4-78047F49294C}" srcOrd="9" destOrd="0" presId="urn:microsoft.com/office/officeart/2005/8/layout/orgChart1"/>
    <dgm:cxn modelId="{9C0DC4CA-3B16-4576-875E-BE894468CAAD}" type="presParOf" srcId="{5E006B92-55B2-440D-94B4-78047F49294C}" destId="{A9E95BE8-9B07-4FC1-A181-F68E4C51B483}" srcOrd="0" destOrd="0" presId="urn:microsoft.com/office/officeart/2005/8/layout/orgChart1"/>
    <dgm:cxn modelId="{7855AB5C-3BA7-4FBB-B1ED-897FE378A33C}" type="presParOf" srcId="{A9E95BE8-9B07-4FC1-A181-F68E4C51B483}" destId="{DBF7593A-A098-451F-A40A-56416F01DA34}" srcOrd="0" destOrd="0" presId="urn:microsoft.com/office/officeart/2005/8/layout/orgChart1"/>
    <dgm:cxn modelId="{0BED94E4-DA3D-4400-A094-046D77A9D5B1}" type="presParOf" srcId="{A9E95BE8-9B07-4FC1-A181-F68E4C51B483}" destId="{64B2D7DB-FC55-4B0B-81EE-0C59CE2708EE}" srcOrd="1" destOrd="0" presId="urn:microsoft.com/office/officeart/2005/8/layout/orgChart1"/>
    <dgm:cxn modelId="{DE7A6C41-A555-40DF-B5FE-BD374222CD64}" type="presParOf" srcId="{5E006B92-55B2-440D-94B4-78047F49294C}" destId="{02693A2E-F2D8-47B9-844A-A1B11A2D8954}" srcOrd="1" destOrd="0" presId="urn:microsoft.com/office/officeart/2005/8/layout/orgChart1"/>
    <dgm:cxn modelId="{51CA7A20-29F8-4B94-B173-878905FA82EB}" type="presParOf" srcId="{5E006B92-55B2-440D-94B4-78047F49294C}" destId="{DF6EAB4E-D3F0-46BE-985C-38585A042CC2}" srcOrd="2" destOrd="0" presId="urn:microsoft.com/office/officeart/2005/8/layout/orgChart1"/>
    <dgm:cxn modelId="{64CB74D1-2451-47EE-89F5-63EA67A21D79}" type="presParOf" srcId="{55B8FCCF-DFB4-4AC7-83EE-13EDE0C47334}" destId="{52DB5DA5-CE95-4681-9F39-D20178A35A9C}" srcOrd="10" destOrd="0" presId="urn:microsoft.com/office/officeart/2005/8/layout/orgChart1"/>
    <dgm:cxn modelId="{760EC517-68C5-4A0B-A3A5-902FFDECF34E}" type="presParOf" srcId="{55B8FCCF-DFB4-4AC7-83EE-13EDE0C47334}" destId="{F693667B-B970-458B-A100-0E439B0C0C2A}" srcOrd="11" destOrd="0" presId="urn:microsoft.com/office/officeart/2005/8/layout/orgChart1"/>
    <dgm:cxn modelId="{8C1BC88F-B817-493E-9BFB-CCF6629EB36C}" type="presParOf" srcId="{F693667B-B970-458B-A100-0E439B0C0C2A}" destId="{E89F9DA7-0FF6-4652-A97D-B687C90E95A1}" srcOrd="0" destOrd="0" presId="urn:microsoft.com/office/officeart/2005/8/layout/orgChart1"/>
    <dgm:cxn modelId="{9C386221-3F1C-49B4-8FD9-88A1393F2C41}" type="presParOf" srcId="{E89F9DA7-0FF6-4652-A97D-B687C90E95A1}" destId="{83300590-B87B-42E1-B642-F0E1743AAA9A}" srcOrd="0" destOrd="0" presId="urn:microsoft.com/office/officeart/2005/8/layout/orgChart1"/>
    <dgm:cxn modelId="{5C0CA145-FE01-49E2-96F5-A7F451FA8C3A}" type="presParOf" srcId="{E89F9DA7-0FF6-4652-A97D-B687C90E95A1}" destId="{D72A7A44-96D9-40BB-BC75-7337ED16F36E}" srcOrd="1" destOrd="0" presId="urn:microsoft.com/office/officeart/2005/8/layout/orgChart1"/>
    <dgm:cxn modelId="{93996E11-BCEB-4AC6-BE3B-2E829DA6A672}" type="presParOf" srcId="{F693667B-B970-458B-A100-0E439B0C0C2A}" destId="{F0BCD946-1BE0-465A-8E69-7EA180992E84}" srcOrd="1" destOrd="0" presId="urn:microsoft.com/office/officeart/2005/8/layout/orgChart1"/>
    <dgm:cxn modelId="{68313675-FFFB-4116-BA7D-CC7AFCDDDA7C}" type="presParOf" srcId="{F693667B-B970-458B-A100-0E439B0C0C2A}" destId="{A44D7057-C1D0-4DA8-92BA-AF4C32F40949}" srcOrd="2" destOrd="0" presId="urn:microsoft.com/office/officeart/2005/8/layout/orgChart1"/>
    <dgm:cxn modelId="{C5434A36-CED1-4C13-8405-0441851F9B4E}" type="presParOf" srcId="{55B8FCCF-DFB4-4AC7-83EE-13EDE0C47334}" destId="{B6A1D609-3FB6-4F9D-BEC3-6B39D4CA6814}" srcOrd="12" destOrd="0" presId="urn:microsoft.com/office/officeart/2005/8/layout/orgChart1"/>
    <dgm:cxn modelId="{EEF933F7-63C9-4AD7-A21D-BD0724775C29}" type="presParOf" srcId="{55B8FCCF-DFB4-4AC7-83EE-13EDE0C47334}" destId="{C0623945-0D7A-49C5-A73C-33F40C0B1CFF}" srcOrd="13" destOrd="0" presId="urn:microsoft.com/office/officeart/2005/8/layout/orgChart1"/>
    <dgm:cxn modelId="{A00D04F3-E34F-4591-A0E5-53A5EDB4E895}" type="presParOf" srcId="{C0623945-0D7A-49C5-A73C-33F40C0B1CFF}" destId="{903EF242-382F-4FAD-BBE6-077ADFEB237D}" srcOrd="0" destOrd="0" presId="urn:microsoft.com/office/officeart/2005/8/layout/orgChart1"/>
    <dgm:cxn modelId="{7B1EF4AA-42CE-4162-9CFE-9867A5176561}" type="presParOf" srcId="{903EF242-382F-4FAD-BBE6-077ADFEB237D}" destId="{84FABF12-D9BC-4955-BAE3-6A06DB2F2D57}" srcOrd="0" destOrd="0" presId="urn:microsoft.com/office/officeart/2005/8/layout/orgChart1"/>
    <dgm:cxn modelId="{902FDD6F-ABF0-499D-9BFE-70A4142DE431}" type="presParOf" srcId="{903EF242-382F-4FAD-BBE6-077ADFEB237D}" destId="{18FBCC2F-EDF9-4E8F-856E-72D0F535EDBF}" srcOrd="1" destOrd="0" presId="urn:microsoft.com/office/officeart/2005/8/layout/orgChart1"/>
    <dgm:cxn modelId="{4688944A-F061-4C77-8E82-4831CC1C5783}" type="presParOf" srcId="{C0623945-0D7A-49C5-A73C-33F40C0B1CFF}" destId="{EFCF683E-7859-46E0-B564-FEE82BE7868B}" srcOrd="1" destOrd="0" presId="urn:microsoft.com/office/officeart/2005/8/layout/orgChart1"/>
    <dgm:cxn modelId="{201DE02A-CA14-42A5-864D-72FE492466C9}" type="presParOf" srcId="{C0623945-0D7A-49C5-A73C-33F40C0B1CFF}" destId="{6E4AC5BA-F659-4F89-B85F-CEF0DBB277C9}" srcOrd="2" destOrd="0" presId="urn:microsoft.com/office/officeart/2005/8/layout/orgChart1"/>
    <dgm:cxn modelId="{6269F196-D34E-4B0B-BF1E-2000E539EBC0}" type="presParOf" srcId="{55B8FCCF-DFB4-4AC7-83EE-13EDE0C47334}" destId="{52FC9626-FAA1-45D1-96EC-7E089F6AF4BD}" srcOrd="14" destOrd="0" presId="urn:microsoft.com/office/officeart/2005/8/layout/orgChart1"/>
    <dgm:cxn modelId="{7B0B8D85-9872-4B60-B1EC-C299D8F5F7C6}" type="presParOf" srcId="{55B8FCCF-DFB4-4AC7-83EE-13EDE0C47334}" destId="{79D960A5-11DB-453F-A9E8-5181694661D8}" srcOrd="15" destOrd="0" presId="urn:microsoft.com/office/officeart/2005/8/layout/orgChart1"/>
    <dgm:cxn modelId="{F656E693-F128-448D-87CD-2851F0620A59}" type="presParOf" srcId="{79D960A5-11DB-453F-A9E8-5181694661D8}" destId="{1C6BC9BD-DB4C-4308-B7C0-07077457E838}" srcOrd="0" destOrd="0" presId="urn:microsoft.com/office/officeart/2005/8/layout/orgChart1"/>
    <dgm:cxn modelId="{A18F4349-0763-43F6-9025-1BF673C3ACEA}" type="presParOf" srcId="{1C6BC9BD-DB4C-4308-B7C0-07077457E838}" destId="{5BD59D89-2C26-413F-902C-4A208C155490}" srcOrd="0" destOrd="0" presId="urn:microsoft.com/office/officeart/2005/8/layout/orgChart1"/>
    <dgm:cxn modelId="{1EE8573D-074B-46F4-AA12-BD7EFBFAF3C9}" type="presParOf" srcId="{1C6BC9BD-DB4C-4308-B7C0-07077457E838}" destId="{CC90605A-D412-47E1-B8AB-D249A2DB61B6}" srcOrd="1" destOrd="0" presId="urn:microsoft.com/office/officeart/2005/8/layout/orgChart1"/>
    <dgm:cxn modelId="{652B57FC-3D1E-4334-8ED1-9DFA62CC308D}" type="presParOf" srcId="{79D960A5-11DB-453F-A9E8-5181694661D8}" destId="{1B6908C7-B841-4C4D-90DA-87CA6F018211}" srcOrd="1" destOrd="0" presId="urn:microsoft.com/office/officeart/2005/8/layout/orgChart1"/>
    <dgm:cxn modelId="{3773E0D4-D185-4272-9C6E-B5890ED0E86F}" type="presParOf" srcId="{79D960A5-11DB-453F-A9E8-5181694661D8}" destId="{DF008623-13A8-4FCA-9ECF-4EA5FB816579}" srcOrd="2" destOrd="0" presId="urn:microsoft.com/office/officeart/2005/8/layout/orgChart1"/>
    <dgm:cxn modelId="{3F98AE28-466B-45D0-8E27-01402FED6C8E}" type="presParOf" srcId="{55B8FCCF-DFB4-4AC7-83EE-13EDE0C47334}" destId="{EC3C9B12-06FA-46B0-A922-A26C99AAA463}" srcOrd="16" destOrd="0" presId="urn:microsoft.com/office/officeart/2005/8/layout/orgChart1"/>
    <dgm:cxn modelId="{AB7CCAAC-F60A-4EE2-B5D6-A440F0398108}" type="presParOf" srcId="{55B8FCCF-DFB4-4AC7-83EE-13EDE0C47334}" destId="{6B492712-4CC2-4213-AB15-5495FF75E3C1}" srcOrd="17" destOrd="0" presId="urn:microsoft.com/office/officeart/2005/8/layout/orgChart1"/>
    <dgm:cxn modelId="{A2D550BE-A366-41A4-B356-C5E6E4AAA03A}" type="presParOf" srcId="{6B492712-4CC2-4213-AB15-5495FF75E3C1}" destId="{3BC3968B-2C08-42D1-BB12-F8B2715E7D2C}" srcOrd="0" destOrd="0" presId="urn:microsoft.com/office/officeart/2005/8/layout/orgChart1"/>
    <dgm:cxn modelId="{D6479323-D691-4CE4-98E0-F513D3007EB8}" type="presParOf" srcId="{3BC3968B-2C08-42D1-BB12-F8B2715E7D2C}" destId="{C04E78B5-A7EA-4F53-BD07-C8A28B2745A8}" srcOrd="0" destOrd="0" presId="urn:microsoft.com/office/officeart/2005/8/layout/orgChart1"/>
    <dgm:cxn modelId="{3451C0A0-55E7-42B2-9D9E-023930D7AC08}" type="presParOf" srcId="{3BC3968B-2C08-42D1-BB12-F8B2715E7D2C}" destId="{07089E9D-DC12-410B-B432-6792F2AE19D1}" srcOrd="1" destOrd="0" presId="urn:microsoft.com/office/officeart/2005/8/layout/orgChart1"/>
    <dgm:cxn modelId="{AF62DCF6-F716-45B3-A581-7431985BE4BC}" type="presParOf" srcId="{6B492712-4CC2-4213-AB15-5495FF75E3C1}" destId="{024814FF-AE1D-4BAD-B3F1-224F23BA4A6B}" srcOrd="1" destOrd="0" presId="urn:microsoft.com/office/officeart/2005/8/layout/orgChart1"/>
    <dgm:cxn modelId="{C46118E0-E44B-42EB-88D8-D062EEF14691}" type="presParOf" srcId="{6B492712-4CC2-4213-AB15-5495FF75E3C1}" destId="{20A860B4-CDDC-4ABE-B85C-CE810363AD27}" srcOrd="2" destOrd="0" presId="urn:microsoft.com/office/officeart/2005/8/layout/orgChart1"/>
    <dgm:cxn modelId="{EF5C5023-7867-4E22-B01B-B67BFE6E9EA3}" type="presParOf" srcId="{55B8FCCF-DFB4-4AC7-83EE-13EDE0C47334}" destId="{7BCD8879-BBB9-446B-A6A9-9FD8B59FCA03}" srcOrd="18" destOrd="0" presId="urn:microsoft.com/office/officeart/2005/8/layout/orgChart1"/>
    <dgm:cxn modelId="{0E0B6B0D-DFAB-44A5-8680-F9F22A9B03D7}" type="presParOf" srcId="{55B8FCCF-DFB4-4AC7-83EE-13EDE0C47334}" destId="{D49F2927-CB17-4632-B751-ECD463D6B49E}" srcOrd="19" destOrd="0" presId="urn:microsoft.com/office/officeart/2005/8/layout/orgChart1"/>
    <dgm:cxn modelId="{175F1098-0D3A-47E7-9234-3709EDE589CA}" type="presParOf" srcId="{D49F2927-CB17-4632-B751-ECD463D6B49E}" destId="{9B8C942C-2AEA-439D-A79C-9AF86C16A5FA}" srcOrd="0" destOrd="0" presId="urn:microsoft.com/office/officeart/2005/8/layout/orgChart1"/>
    <dgm:cxn modelId="{B5267555-7D90-4CD0-9466-029B50FE9B4A}" type="presParOf" srcId="{9B8C942C-2AEA-439D-A79C-9AF86C16A5FA}" destId="{AC48BBF2-6507-4493-B86B-6E0E4E57C046}" srcOrd="0" destOrd="0" presId="urn:microsoft.com/office/officeart/2005/8/layout/orgChart1"/>
    <dgm:cxn modelId="{E3011DA1-DFD6-44B7-96B3-EC09CC45B1C9}" type="presParOf" srcId="{9B8C942C-2AEA-439D-A79C-9AF86C16A5FA}" destId="{4BC40281-14FA-469A-83A3-63FB75DF87B6}" srcOrd="1" destOrd="0" presId="urn:microsoft.com/office/officeart/2005/8/layout/orgChart1"/>
    <dgm:cxn modelId="{D9284761-231E-4090-AE7A-4BBD71447DBF}" type="presParOf" srcId="{D49F2927-CB17-4632-B751-ECD463D6B49E}" destId="{57768C16-6739-4E2B-B706-6A7D74AF9566}" srcOrd="1" destOrd="0" presId="urn:microsoft.com/office/officeart/2005/8/layout/orgChart1"/>
    <dgm:cxn modelId="{16850EB9-2664-47E2-8880-A4BB3F5FB898}" type="presParOf" srcId="{D49F2927-CB17-4632-B751-ECD463D6B49E}" destId="{B6D69830-BA6C-4F1D-9513-8ACDA89969AB}" srcOrd="2" destOrd="0" presId="urn:microsoft.com/office/officeart/2005/8/layout/orgChart1"/>
    <dgm:cxn modelId="{10AE7346-6F80-4A22-ABDB-2BFD4225B62D}" type="presParOf" srcId="{55B8FCCF-DFB4-4AC7-83EE-13EDE0C47334}" destId="{3D2EBFE7-1D95-4537-8248-1D82E1BD8110}" srcOrd="20" destOrd="0" presId="urn:microsoft.com/office/officeart/2005/8/layout/orgChart1"/>
    <dgm:cxn modelId="{B9996230-0C8C-4FDE-AF3D-267B34FC7430}" type="presParOf" srcId="{55B8FCCF-DFB4-4AC7-83EE-13EDE0C47334}" destId="{BEDD141D-E0AA-484A-8410-36B9AF751C77}" srcOrd="21" destOrd="0" presId="urn:microsoft.com/office/officeart/2005/8/layout/orgChart1"/>
    <dgm:cxn modelId="{4A61C097-470D-4DD2-8AB6-7FF7AD8C7580}" type="presParOf" srcId="{BEDD141D-E0AA-484A-8410-36B9AF751C77}" destId="{7801FC3B-F061-4FD2-8752-EC27A01C7356}" srcOrd="0" destOrd="0" presId="urn:microsoft.com/office/officeart/2005/8/layout/orgChart1"/>
    <dgm:cxn modelId="{71549EA7-9516-46BF-851F-FF2659903087}" type="presParOf" srcId="{7801FC3B-F061-4FD2-8752-EC27A01C7356}" destId="{0866CC9E-02EC-4A52-AB4E-C81E141EBA8B}" srcOrd="0" destOrd="0" presId="urn:microsoft.com/office/officeart/2005/8/layout/orgChart1"/>
    <dgm:cxn modelId="{6377C7EB-D6F8-4624-91AD-950104DFFF34}" type="presParOf" srcId="{7801FC3B-F061-4FD2-8752-EC27A01C7356}" destId="{B8CE9A73-815D-488B-82F2-C2957067F0F2}" srcOrd="1" destOrd="0" presId="urn:microsoft.com/office/officeart/2005/8/layout/orgChart1"/>
    <dgm:cxn modelId="{217E1F11-A709-4A7F-91D3-43600481DBAF}" type="presParOf" srcId="{BEDD141D-E0AA-484A-8410-36B9AF751C77}" destId="{DEDB7F10-714D-4504-BE91-7AECC326C0CF}" srcOrd="1" destOrd="0" presId="urn:microsoft.com/office/officeart/2005/8/layout/orgChart1"/>
    <dgm:cxn modelId="{6207F727-285C-4F11-9C56-31D8D9C2A544}" type="presParOf" srcId="{BEDD141D-E0AA-484A-8410-36B9AF751C77}" destId="{170D1FB6-C658-47D9-87F8-885CAA7DF8E2}" srcOrd="2" destOrd="0" presId="urn:microsoft.com/office/officeart/2005/8/layout/orgChart1"/>
    <dgm:cxn modelId="{71E3320F-D9E3-4C1C-924F-8C54CC8C7179}" type="presParOf" srcId="{55B8FCCF-DFB4-4AC7-83EE-13EDE0C47334}" destId="{0495AF97-DE23-418C-96A6-CA6B6AB02736}" srcOrd="22" destOrd="0" presId="urn:microsoft.com/office/officeart/2005/8/layout/orgChart1"/>
    <dgm:cxn modelId="{64BC7FA2-9FF0-420B-A17F-96694916BB69}" type="presParOf" srcId="{55B8FCCF-DFB4-4AC7-83EE-13EDE0C47334}" destId="{A6EB3426-3357-4499-87CE-9DA397E394BD}" srcOrd="23" destOrd="0" presId="urn:microsoft.com/office/officeart/2005/8/layout/orgChart1"/>
    <dgm:cxn modelId="{C024A45D-BAA2-4197-BFB4-19B62E88D9FC}" type="presParOf" srcId="{A6EB3426-3357-4499-87CE-9DA397E394BD}" destId="{CB606385-E04E-4D8B-BBA9-43C722D687B3}" srcOrd="0" destOrd="0" presId="urn:microsoft.com/office/officeart/2005/8/layout/orgChart1"/>
    <dgm:cxn modelId="{1B90CFB7-1155-49C2-B153-C9EF0C34E1B0}" type="presParOf" srcId="{CB606385-E04E-4D8B-BBA9-43C722D687B3}" destId="{9A5F8976-16D6-438E-AFE2-2BFA82DD99C3}" srcOrd="0" destOrd="0" presId="urn:microsoft.com/office/officeart/2005/8/layout/orgChart1"/>
    <dgm:cxn modelId="{88E3ED12-0813-4A22-9F3F-75CF9A7A4424}" type="presParOf" srcId="{CB606385-E04E-4D8B-BBA9-43C722D687B3}" destId="{B33C3038-4DEC-469C-9E49-BCB28543FB80}" srcOrd="1" destOrd="0" presId="urn:microsoft.com/office/officeart/2005/8/layout/orgChart1"/>
    <dgm:cxn modelId="{0E0B6549-D23E-4CD0-A1DC-889F1258CF41}" type="presParOf" srcId="{A6EB3426-3357-4499-87CE-9DA397E394BD}" destId="{2B72011D-52F9-49D9-BE33-5CD03B124753}" srcOrd="1" destOrd="0" presId="urn:microsoft.com/office/officeart/2005/8/layout/orgChart1"/>
    <dgm:cxn modelId="{CFEDF59D-A6EF-4CEA-9B91-8AA3E2B953F2}" type="presParOf" srcId="{A6EB3426-3357-4499-87CE-9DA397E394BD}" destId="{089858E3-F709-4139-B264-86300DE41B23}" srcOrd="2" destOrd="0" presId="urn:microsoft.com/office/officeart/2005/8/layout/orgChart1"/>
    <dgm:cxn modelId="{F556EC3A-7920-4F8E-BA24-79DF7E6ED0C7}" type="presParOf" srcId="{43AFA2A3-A010-481A-9F6B-203A3F0092F4}" destId="{9A1601B3-C62E-4002-A13C-285AE76355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5AF97-DE23-418C-96A6-CA6B6AB02736}">
      <dsp:nvSpPr>
        <dsp:cNvPr id="0" name=""/>
        <dsp:cNvSpPr/>
      </dsp:nvSpPr>
      <dsp:spPr>
        <a:xfrm>
          <a:off x="4114797" y="1373067"/>
          <a:ext cx="4180303" cy="441755"/>
        </a:xfrm>
        <a:custGeom>
          <a:avLst/>
          <a:gdLst/>
          <a:ahLst/>
          <a:cxnLst/>
          <a:rect l="0" t="0" r="0" b="0"/>
          <a:pathLst>
            <a:path>
              <a:moveTo>
                <a:pt x="0" y="0"/>
              </a:moveTo>
              <a:lnTo>
                <a:pt x="0" y="378719"/>
              </a:lnTo>
              <a:lnTo>
                <a:pt x="4180303" y="378719"/>
              </a:lnTo>
              <a:lnTo>
                <a:pt x="418030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EBFE7-1D95-4537-8248-1D82E1BD8110}">
      <dsp:nvSpPr>
        <dsp:cNvPr id="0" name=""/>
        <dsp:cNvSpPr/>
      </dsp:nvSpPr>
      <dsp:spPr>
        <a:xfrm>
          <a:off x="4114797" y="1373067"/>
          <a:ext cx="3453895" cy="441755"/>
        </a:xfrm>
        <a:custGeom>
          <a:avLst/>
          <a:gdLst/>
          <a:ahLst/>
          <a:cxnLst/>
          <a:rect l="0" t="0" r="0" b="0"/>
          <a:pathLst>
            <a:path>
              <a:moveTo>
                <a:pt x="0" y="0"/>
              </a:moveTo>
              <a:lnTo>
                <a:pt x="0" y="378719"/>
              </a:lnTo>
              <a:lnTo>
                <a:pt x="3453895" y="378719"/>
              </a:lnTo>
              <a:lnTo>
                <a:pt x="3453895"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D8879-BBB9-446B-A6A9-9FD8B59FCA03}">
      <dsp:nvSpPr>
        <dsp:cNvPr id="0" name=""/>
        <dsp:cNvSpPr/>
      </dsp:nvSpPr>
      <dsp:spPr>
        <a:xfrm>
          <a:off x="4114797" y="1373067"/>
          <a:ext cx="2727487" cy="441755"/>
        </a:xfrm>
        <a:custGeom>
          <a:avLst/>
          <a:gdLst/>
          <a:ahLst/>
          <a:cxnLst/>
          <a:rect l="0" t="0" r="0" b="0"/>
          <a:pathLst>
            <a:path>
              <a:moveTo>
                <a:pt x="0" y="0"/>
              </a:moveTo>
              <a:lnTo>
                <a:pt x="0" y="378719"/>
              </a:lnTo>
              <a:lnTo>
                <a:pt x="2727487" y="378719"/>
              </a:lnTo>
              <a:lnTo>
                <a:pt x="2727487"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C9B12-06FA-46B0-A922-A26C99AAA463}">
      <dsp:nvSpPr>
        <dsp:cNvPr id="0" name=""/>
        <dsp:cNvSpPr/>
      </dsp:nvSpPr>
      <dsp:spPr>
        <a:xfrm>
          <a:off x="4114797" y="1373067"/>
          <a:ext cx="2001079" cy="441755"/>
        </a:xfrm>
        <a:custGeom>
          <a:avLst/>
          <a:gdLst/>
          <a:ahLst/>
          <a:cxnLst/>
          <a:rect l="0" t="0" r="0" b="0"/>
          <a:pathLst>
            <a:path>
              <a:moveTo>
                <a:pt x="0" y="0"/>
              </a:moveTo>
              <a:lnTo>
                <a:pt x="0" y="378719"/>
              </a:lnTo>
              <a:lnTo>
                <a:pt x="2001079" y="378719"/>
              </a:lnTo>
              <a:lnTo>
                <a:pt x="2001079"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FC9626-FAA1-45D1-96EC-7E089F6AF4BD}">
      <dsp:nvSpPr>
        <dsp:cNvPr id="0" name=""/>
        <dsp:cNvSpPr/>
      </dsp:nvSpPr>
      <dsp:spPr>
        <a:xfrm>
          <a:off x="4114797" y="1373067"/>
          <a:ext cx="1274671" cy="441755"/>
        </a:xfrm>
        <a:custGeom>
          <a:avLst/>
          <a:gdLst/>
          <a:ahLst/>
          <a:cxnLst/>
          <a:rect l="0" t="0" r="0" b="0"/>
          <a:pathLst>
            <a:path>
              <a:moveTo>
                <a:pt x="0" y="0"/>
              </a:moveTo>
              <a:lnTo>
                <a:pt x="0" y="378719"/>
              </a:lnTo>
              <a:lnTo>
                <a:pt x="1274671" y="378719"/>
              </a:lnTo>
              <a:lnTo>
                <a:pt x="1274671"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1D609-3FB6-4F9D-BEC3-6B39D4CA6814}">
      <dsp:nvSpPr>
        <dsp:cNvPr id="0" name=""/>
        <dsp:cNvSpPr/>
      </dsp:nvSpPr>
      <dsp:spPr>
        <a:xfrm>
          <a:off x="4114797" y="1373067"/>
          <a:ext cx="548263" cy="441755"/>
        </a:xfrm>
        <a:custGeom>
          <a:avLst/>
          <a:gdLst/>
          <a:ahLst/>
          <a:cxnLst/>
          <a:rect l="0" t="0" r="0" b="0"/>
          <a:pathLst>
            <a:path>
              <a:moveTo>
                <a:pt x="0" y="0"/>
              </a:moveTo>
              <a:lnTo>
                <a:pt x="0" y="378719"/>
              </a:lnTo>
              <a:lnTo>
                <a:pt x="548263" y="378719"/>
              </a:lnTo>
              <a:lnTo>
                <a:pt x="54826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DB5DA5-CE95-4681-9F39-D20178A35A9C}">
      <dsp:nvSpPr>
        <dsp:cNvPr id="0" name=""/>
        <dsp:cNvSpPr/>
      </dsp:nvSpPr>
      <dsp:spPr>
        <a:xfrm>
          <a:off x="3936653" y="1373067"/>
          <a:ext cx="178144" cy="441755"/>
        </a:xfrm>
        <a:custGeom>
          <a:avLst/>
          <a:gdLst/>
          <a:ahLst/>
          <a:cxnLst/>
          <a:rect l="0" t="0" r="0" b="0"/>
          <a:pathLst>
            <a:path>
              <a:moveTo>
                <a:pt x="178144" y="0"/>
              </a:moveTo>
              <a:lnTo>
                <a:pt x="178144"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A1307-748B-4D80-8526-211CAC54F448}">
      <dsp:nvSpPr>
        <dsp:cNvPr id="0" name=""/>
        <dsp:cNvSpPr/>
      </dsp:nvSpPr>
      <dsp:spPr>
        <a:xfrm>
          <a:off x="3210245" y="1373067"/>
          <a:ext cx="904551" cy="441755"/>
        </a:xfrm>
        <a:custGeom>
          <a:avLst/>
          <a:gdLst/>
          <a:ahLst/>
          <a:cxnLst/>
          <a:rect l="0" t="0" r="0" b="0"/>
          <a:pathLst>
            <a:path>
              <a:moveTo>
                <a:pt x="904551" y="0"/>
              </a:moveTo>
              <a:lnTo>
                <a:pt x="904551"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6ABBC-D97B-4601-B36C-9A786E4C98BB}">
      <dsp:nvSpPr>
        <dsp:cNvPr id="0" name=""/>
        <dsp:cNvSpPr/>
      </dsp:nvSpPr>
      <dsp:spPr>
        <a:xfrm>
          <a:off x="2483837" y="1373067"/>
          <a:ext cx="1630959" cy="441755"/>
        </a:xfrm>
        <a:custGeom>
          <a:avLst/>
          <a:gdLst/>
          <a:ahLst/>
          <a:cxnLst/>
          <a:rect l="0" t="0" r="0" b="0"/>
          <a:pathLst>
            <a:path>
              <a:moveTo>
                <a:pt x="1630959" y="0"/>
              </a:moveTo>
              <a:lnTo>
                <a:pt x="1630959"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58DF3-95C4-4793-93FB-7AC2EFD10C98}">
      <dsp:nvSpPr>
        <dsp:cNvPr id="0" name=""/>
        <dsp:cNvSpPr/>
      </dsp:nvSpPr>
      <dsp:spPr>
        <a:xfrm>
          <a:off x="1757429" y="1373067"/>
          <a:ext cx="2357367" cy="441755"/>
        </a:xfrm>
        <a:custGeom>
          <a:avLst/>
          <a:gdLst/>
          <a:ahLst/>
          <a:cxnLst/>
          <a:rect l="0" t="0" r="0" b="0"/>
          <a:pathLst>
            <a:path>
              <a:moveTo>
                <a:pt x="2357367" y="0"/>
              </a:moveTo>
              <a:lnTo>
                <a:pt x="2357367"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EA3512-03CA-4ED8-B295-23E99AE57E5C}">
      <dsp:nvSpPr>
        <dsp:cNvPr id="0" name=""/>
        <dsp:cNvSpPr/>
      </dsp:nvSpPr>
      <dsp:spPr>
        <a:xfrm>
          <a:off x="1031021" y="1373067"/>
          <a:ext cx="3083775" cy="441755"/>
        </a:xfrm>
        <a:custGeom>
          <a:avLst/>
          <a:gdLst/>
          <a:ahLst/>
          <a:cxnLst/>
          <a:rect l="0" t="0" r="0" b="0"/>
          <a:pathLst>
            <a:path>
              <a:moveTo>
                <a:pt x="3083775" y="0"/>
              </a:moveTo>
              <a:lnTo>
                <a:pt x="3083775"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DCED5-CC2F-4168-AF30-9701765A5E22}">
      <dsp:nvSpPr>
        <dsp:cNvPr id="0" name=""/>
        <dsp:cNvSpPr/>
      </dsp:nvSpPr>
      <dsp:spPr>
        <a:xfrm>
          <a:off x="304613" y="1373067"/>
          <a:ext cx="3810183" cy="441755"/>
        </a:xfrm>
        <a:custGeom>
          <a:avLst/>
          <a:gdLst/>
          <a:ahLst/>
          <a:cxnLst/>
          <a:rect l="0" t="0" r="0" b="0"/>
          <a:pathLst>
            <a:path>
              <a:moveTo>
                <a:pt x="3810183" y="0"/>
              </a:moveTo>
              <a:lnTo>
                <a:pt x="3810183"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E47EC4-9540-4DEC-AB06-94ADC8BB3185}">
      <dsp:nvSpPr>
        <dsp:cNvPr id="0" name=""/>
        <dsp:cNvSpPr/>
      </dsp:nvSpPr>
      <dsp:spPr>
        <a:xfrm>
          <a:off x="1654624" y="740231"/>
          <a:ext cx="4920344" cy="632836"/>
        </a:xfrm>
        <a:prstGeom prst="rect">
          <a:avLst/>
        </a:prstGeom>
        <a:solidFill>
          <a:srgbClr val="FFD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b="1" kern="1200"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kern="1200" dirty="0">
            <a:solidFill>
              <a:schemeClr val="tx2">
                <a:lumMod val="50000"/>
              </a:schemeClr>
            </a:solidFill>
            <a:cs typeface="B Nazanin" panose="00000400000000000000" pitchFamily="2" charset="-78"/>
          </a:endParaRPr>
        </a:p>
      </dsp:txBody>
      <dsp:txXfrm>
        <a:off x="1654624" y="740231"/>
        <a:ext cx="4920344" cy="632836"/>
      </dsp:txXfrm>
    </dsp:sp>
    <dsp:sp modelId="{1025236B-2448-4757-9F38-5D3F4B97B8FE}">
      <dsp:nvSpPr>
        <dsp:cNvPr id="0" name=""/>
        <dsp:cNvSpPr/>
      </dsp:nvSpPr>
      <dsp:spPr>
        <a:xfrm>
          <a:off x="4445" y="1814822"/>
          <a:ext cx="600337" cy="2620735"/>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kern="1200" dirty="0">
            <a:solidFill>
              <a:schemeClr val="tx2">
                <a:lumMod val="50000"/>
              </a:schemeClr>
            </a:solidFill>
            <a:cs typeface="B Nazanin" panose="00000400000000000000" pitchFamily="2" charset="-78"/>
          </a:endParaRPr>
        </a:p>
      </dsp:txBody>
      <dsp:txXfrm>
        <a:off x="4445" y="1814822"/>
        <a:ext cx="600337" cy="2620735"/>
      </dsp:txXfrm>
    </dsp:sp>
    <dsp:sp modelId="{BD2B0FA1-AA74-4DA2-A8C3-1791E67DA103}">
      <dsp:nvSpPr>
        <dsp:cNvPr id="0" name=""/>
        <dsp:cNvSpPr/>
      </dsp:nvSpPr>
      <dsp:spPr>
        <a:xfrm>
          <a:off x="730852" y="1814822"/>
          <a:ext cx="600337" cy="263252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kern="1200" dirty="0">
            <a:solidFill>
              <a:schemeClr val="tx2">
                <a:lumMod val="50000"/>
              </a:schemeClr>
            </a:solidFill>
            <a:cs typeface="B Nazanin" panose="00000400000000000000" pitchFamily="2" charset="-78"/>
          </a:endParaRPr>
        </a:p>
      </dsp:txBody>
      <dsp:txXfrm>
        <a:off x="730852" y="1814822"/>
        <a:ext cx="600337" cy="2632529"/>
      </dsp:txXfrm>
    </dsp:sp>
    <dsp:sp modelId="{6988D02C-7C44-46C2-ADC5-B8DDFD37F4DA}">
      <dsp:nvSpPr>
        <dsp:cNvPr id="0" name=""/>
        <dsp:cNvSpPr/>
      </dsp:nvSpPr>
      <dsp:spPr>
        <a:xfrm>
          <a:off x="1457260" y="1814822"/>
          <a:ext cx="600337" cy="267856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kern="1200" dirty="0">
            <a:solidFill>
              <a:schemeClr val="tx2">
                <a:lumMod val="50000"/>
              </a:schemeClr>
            </a:solidFill>
            <a:cs typeface="B Nazanin" panose="00000400000000000000" pitchFamily="2" charset="-78"/>
          </a:endParaRPr>
        </a:p>
      </dsp:txBody>
      <dsp:txXfrm>
        <a:off x="1457260" y="1814822"/>
        <a:ext cx="600337" cy="2678569"/>
      </dsp:txXfrm>
    </dsp:sp>
    <dsp:sp modelId="{E62D9220-A662-4911-9570-D42062474378}">
      <dsp:nvSpPr>
        <dsp:cNvPr id="0" name=""/>
        <dsp:cNvSpPr/>
      </dsp:nvSpPr>
      <dsp:spPr>
        <a:xfrm>
          <a:off x="2183668" y="1814822"/>
          <a:ext cx="600337" cy="272762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183668" y="1814822"/>
        <a:ext cx="600337" cy="2727622"/>
      </dsp:txXfrm>
    </dsp:sp>
    <dsp:sp modelId="{DBF7593A-A098-451F-A40A-56416F01DA34}">
      <dsp:nvSpPr>
        <dsp:cNvPr id="0" name=""/>
        <dsp:cNvSpPr/>
      </dsp:nvSpPr>
      <dsp:spPr>
        <a:xfrm>
          <a:off x="2910076" y="1814822"/>
          <a:ext cx="600337" cy="272854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910076" y="1814822"/>
        <a:ext cx="600337" cy="2728541"/>
      </dsp:txXfrm>
    </dsp:sp>
    <dsp:sp modelId="{83300590-B87B-42E1-B642-F0E1743AAA9A}">
      <dsp:nvSpPr>
        <dsp:cNvPr id="0" name=""/>
        <dsp:cNvSpPr/>
      </dsp:nvSpPr>
      <dsp:spPr>
        <a:xfrm>
          <a:off x="3636484" y="1814822"/>
          <a:ext cx="600337" cy="269873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3636484" y="1814822"/>
        <a:ext cx="600337" cy="2698731"/>
      </dsp:txXfrm>
    </dsp:sp>
    <dsp:sp modelId="{84FABF12-D9BC-4955-BAE3-6A06DB2F2D57}">
      <dsp:nvSpPr>
        <dsp:cNvPr id="0" name=""/>
        <dsp:cNvSpPr/>
      </dsp:nvSpPr>
      <dsp:spPr>
        <a:xfrm>
          <a:off x="4362892" y="1814822"/>
          <a:ext cx="600337" cy="2719983"/>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kern="1200" dirty="0">
            <a:solidFill>
              <a:schemeClr val="tx2">
                <a:lumMod val="50000"/>
              </a:schemeClr>
            </a:solidFill>
            <a:cs typeface="B Nazanin" panose="00000400000000000000" pitchFamily="2" charset="-78"/>
          </a:endParaRPr>
        </a:p>
      </dsp:txBody>
      <dsp:txXfrm>
        <a:off x="4362892" y="1814822"/>
        <a:ext cx="600337" cy="2719983"/>
      </dsp:txXfrm>
    </dsp:sp>
    <dsp:sp modelId="{5BD59D89-2C26-413F-902C-4A208C155490}">
      <dsp:nvSpPr>
        <dsp:cNvPr id="0" name=""/>
        <dsp:cNvSpPr/>
      </dsp:nvSpPr>
      <dsp:spPr>
        <a:xfrm>
          <a:off x="5089300" y="1814822"/>
          <a:ext cx="600337" cy="272997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kern="1200" dirty="0">
            <a:solidFill>
              <a:schemeClr val="tx2">
                <a:lumMod val="50000"/>
              </a:schemeClr>
            </a:solidFill>
            <a:cs typeface="B Nazanin" panose="00000400000000000000" pitchFamily="2" charset="-78"/>
          </a:endParaRPr>
        </a:p>
      </dsp:txBody>
      <dsp:txXfrm>
        <a:off x="5089300" y="1814822"/>
        <a:ext cx="600337" cy="2729972"/>
      </dsp:txXfrm>
    </dsp:sp>
    <dsp:sp modelId="{C04E78B5-A7EA-4F53-BD07-C8A28B2745A8}">
      <dsp:nvSpPr>
        <dsp:cNvPr id="0" name=""/>
        <dsp:cNvSpPr/>
      </dsp:nvSpPr>
      <dsp:spPr>
        <a:xfrm>
          <a:off x="5815708" y="1814822"/>
          <a:ext cx="600337" cy="2749396"/>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5815708" y="1814822"/>
        <a:ext cx="600337" cy="2749396"/>
      </dsp:txXfrm>
    </dsp:sp>
    <dsp:sp modelId="{AC48BBF2-6507-4493-B86B-6E0E4E57C046}">
      <dsp:nvSpPr>
        <dsp:cNvPr id="0" name=""/>
        <dsp:cNvSpPr/>
      </dsp:nvSpPr>
      <dsp:spPr>
        <a:xfrm>
          <a:off x="6542116" y="1814822"/>
          <a:ext cx="600337" cy="2727007"/>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6542116" y="1814822"/>
        <a:ext cx="600337" cy="2727007"/>
      </dsp:txXfrm>
    </dsp:sp>
    <dsp:sp modelId="{0866CC9E-02EC-4A52-AB4E-C81E141EBA8B}">
      <dsp:nvSpPr>
        <dsp:cNvPr id="0" name=""/>
        <dsp:cNvSpPr/>
      </dsp:nvSpPr>
      <dsp:spPr>
        <a:xfrm>
          <a:off x="7268523" y="1814822"/>
          <a:ext cx="600337" cy="277094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ar-SA"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7268523" y="1814822"/>
        <a:ext cx="600337" cy="2770942"/>
      </dsp:txXfrm>
    </dsp:sp>
    <dsp:sp modelId="{9A5F8976-16D6-438E-AFE2-2BFA82DD99C3}">
      <dsp:nvSpPr>
        <dsp:cNvPr id="0" name=""/>
        <dsp:cNvSpPr/>
      </dsp:nvSpPr>
      <dsp:spPr>
        <a:xfrm>
          <a:off x="7994931" y="1814822"/>
          <a:ext cx="600337" cy="2822490"/>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kern="1200" dirty="0">
            <a:solidFill>
              <a:schemeClr val="tx2">
                <a:lumMod val="50000"/>
              </a:schemeClr>
            </a:solidFill>
            <a:cs typeface="B Nazanin" panose="00000400000000000000" pitchFamily="2" charset="-78"/>
          </a:endParaRPr>
        </a:p>
      </dsp:txBody>
      <dsp:txXfrm>
        <a:off x="7994931" y="1814822"/>
        <a:ext cx="600337" cy="28224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63542D9F-157F-4887-A7A7-0F603B76E2C2}" type="datetimeFigureOut">
              <a:rPr lang="en-US" smtClean="0"/>
              <a:t>10/10/2020</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EE7533FD-C23A-4AF1-BDAA-F21665760354}" type="slidenum">
              <a:rPr lang="en-US" smtClean="0"/>
              <a:t>‹#›</a:t>
            </a:fld>
            <a:endParaRPr lang="en-US"/>
          </a:p>
        </p:txBody>
      </p:sp>
    </p:spTree>
    <p:extLst>
      <p:ext uri="{BB962C8B-B14F-4D97-AF65-F5344CB8AC3E}">
        <p14:creationId xmlns:p14="http://schemas.microsoft.com/office/powerpoint/2010/main" val="41402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773" name="Rectangle 29"/>
          <p:cNvSpPr>
            <a:spLocks noGrp="1" noChangeArrowheads="1"/>
          </p:cNvSpPr>
          <p:nvPr>
            <p:ph type="ctrTitle" sz="quarter"/>
          </p:nvPr>
        </p:nvSpPr>
        <p:spPr>
          <a:xfrm>
            <a:off x="685800" y="1868488"/>
            <a:ext cx="7772400" cy="1600200"/>
          </a:xfrm>
        </p:spPr>
        <p:txBody>
          <a:bodyPr anchorCtr="1"/>
          <a:lstStyle>
            <a:lvl1pPr>
              <a:defRPr/>
            </a:lvl1pPr>
          </a:lstStyle>
          <a:p>
            <a:pPr lvl="0"/>
            <a:r>
              <a:rPr lang="en-US" altLang="en-US" noProof="0" smtClean="0"/>
              <a:t>Click to edit Master title style</a:t>
            </a:r>
            <a:endParaRPr lang="en-GB" altLang="en-US" noProof="0" smtClean="0"/>
          </a:p>
        </p:txBody>
      </p:sp>
      <p:sp>
        <p:nvSpPr>
          <p:cNvPr id="3177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pPr lvl="0"/>
            <a:r>
              <a:rPr lang="en-US" altLang="en-US" noProof="0" smtClean="0"/>
              <a:t>Click to edit Master subtitle style</a:t>
            </a:r>
            <a:endParaRPr lang="en-GB" altLang="en-US" noProof="0" smtClean="0"/>
          </a:p>
        </p:txBody>
      </p:sp>
      <p:sp>
        <p:nvSpPr>
          <p:cNvPr id="31" name="Rectangle 31"/>
          <p:cNvSpPr>
            <a:spLocks noGrp="1" noChangeArrowheads="1"/>
          </p:cNvSpPr>
          <p:nvPr>
            <p:ph type="dt" sz="quarter" idx="10"/>
          </p:nvPr>
        </p:nvSpPr>
        <p:spPr>
          <a:xfrm>
            <a:off x="685800" y="6348413"/>
            <a:ext cx="1905000" cy="457200"/>
          </a:xfrm>
        </p:spPr>
        <p:txBody>
          <a:bodyPr/>
          <a:lstStyle>
            <a:lvl1pPr>
              <a:defRPr smtClean="0"/>
            </a:lvl1pPr>
          </a:lstStyle>
          <a:p>
            <a:pPr>
              <a:defRPr/>
            </a:pPr>
            <a:endParaRPr lang="en-GB" altLang="en-US"/>
          </a:p>
        </p:txBody>
      </p:sp>
      <p:sp>
        <p:nvSpPr>
          <p:cNvPr id="32" name="Rectangle 32"/>
          <p:cNvSpPr>
            <a:spLocks noGrp="1" noChangeArrowheads="1"/>
          </p:cNvSpPr>
          <p:nvPr>
            <p:ph type="ftr" sz="quarter" idx="11"/>
          </p:nvPr>
        </p:nvSpPr>
        <p:spPr>
          <a:xfrm>
            <a:off x="3124200" y="6348413"/>
            <a:ext cx="2895600" cy="457200"/>
          </a:xfrm>
        </p:spPr>
        <p:txBody>
          <a:bodyPr/>
          <a:lstStyle>
            <a:lvl1pPr>
              <a:defRPr smtClean="0"/>
            </a:lvl1pPr>
          </a:lstStyle>
          <a:p>
            <a:pPr>
              <a:defRPr/>
            </a:pPr>
            <a:endParaRPr lang="en-GB" altLang="en-US"/>
          </a:p>
        </p:txBody>
      </p:sp>
      <p:sp>
        <p:nvSpPr>
          <p:cNvPr id="33" name="Rectangle 33"/>
          <p:cNvSpPr>
            <a:spLocks noGrp="1" noChangeArrowheads="1"/>
          </p:cNvSpPr>
          <p:nvPr>
            <p:ph type="sldNum" sz="quarter" idx="12"/>
          </p:nvPr>
        </p:nvSpPr>
        <p:spPr>
          <a:xfrm>
            <a:off x="6553200" y="6348413"/>
            <a:ext cx="1905000" cy="457200"/>
          </a:xfrm>
        </p:spPr>
        <p:txBody>
          <a:bodyPr/>
          <a:lstStyle>
            <a:lvl1pPr>
              <a:defRPr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65495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16A34EC4-4AC1-4F5F-941B-EC5BDC1E1545}" type="slidenum">
              <a:rPr lang="en-GB" altLang="en-US" smtClean="0"/>
              <a:pPr>
                <a:defRPr/>
              </a:pPr>
              <a:t>‹#›</a:t>
            </a:fld>
            <a:endParaRPr lang="en-GB" altLang="en-US"/>
          </a:p>
        </p:txBody>
      </p:sp>
    </p:spTree>
    <p:extLst>
      <p:ext uri="{BB962C8B-B14F-4D97-AF65-F5344CB8AC3E}">
        <p14:creationId xmlns:p14="http://schemas.microsoft.com/office/powerpoint/2010/main" val="91919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8350"/>
            <a:ext cx="5676900"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666B1E4F-8115-48CA-B020-EE443B12010E}" type="slidenum">
              <a:rPr lang="en-GB" altLang="en-US" smtClean="0"/>
              <a:pPr>
                <a:defRPr/>
              </a:pPr>
              <a:t>‹#›</a:t>
            </a:fld>
            <a:endParaRPr lang="en-GB" altLang="en-US"/>
          </a:p>
        </p:txBody>
      </p:sp>
    </p:spTree>
    <p:extLst>
      <p:ext uri="{BB962C8B-B14F-4D97-AF65-F5344CB8AC3E}">
        <p14:creationId xmlns:p14="http://schemas.microsoft.com/office/powerpoint/2010/main" val="225509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70840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4819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97493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74342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65364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359983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999417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04876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169145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557084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4211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34736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55741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952096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78945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85375BBB-73AE-4581-8040-FF2E3333F4FB}" type="slidenum">
              <a:rPr lang="en-GB" altLang="en-US" smtClean="0"/>
              <a:pPr>
                <a:defRPr/>
              </a:pPr>
              <a:t>‹#›</a:t>
            </a:fld>
            <a:endParaRPr lang="en-GB" altLang="en-US"/>
          </a:p>
        </p:txBody>
      </p:sp>
    </p:spTree>
    <p:extLst>
      <p:ext uri="{BB962C8B-B14F-4D97-AF65-F5344CB8AC3E}">
        <p14:creationId xmlns:p14="http://schemas.microsoft.com/office/powerpoint/2010/main" val="79081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69DE325C-A11E-49D9-A1D5-1679023E5112}" type="slidenum">
              <a:rPr lang="en-GB" altLang="en-US" smtClean="0"/>
              <a:pPr>
                <a:defRPr/>
              </a:pPr>
              <a:t>‹#›</a:t>
            </a:fld>
            <a:endParaRPr lang="en-GB" altLang="en-US"/>
          </a:p>
        </p:txBody>
      </p:sp>
    </p:spTree>
    <p:extLst>
      <p:ext uri="{BB962C8B-B14F-4D97-AF65-F5344CB8AC3E}">
        <p14:creationId xmlns:p14="http://schemas.microsoft.com/office/powerpoint/2010/main" val="4193979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33"/>
          <p:cNvSpPr>
            <a:spLocks noGrp="1" noChangeArrowheads="1"/>
          </p:cNvSpPr>
          <p:nvPr>
            <p:ph type="sldNum" sz="quarter" idx="12"/>
          </p:nvPr>
        </p:nvSpPr>
        <p:spPr>
          <a:ln/>
        </p:spPr>
        <p:txBody>
          <a:bodyPr/>
          <a:lstStyle>
            <a:lvl1pPr>
              <a:defRPr/>
            </a:lvl1pPr>
          </a:lstStyle>
          <a:p>
            <a:pPr>
              <a:defRPr/>
            </a:pPr>
            <a:fld id="{541C04FF-B99D-4E1E-B8B1-FA331F599774}" type="slidenum">
              <a:rPr lang="en-GB" altLang="en-US" smtClean="0"/>
              <a:pPr>
                <a:defRPr/>
              </a:pPr>
              <a:t>‹#›</a:t>
            </a:fld>
            <a:endParaRPr lang="en-GB" altLang="en-US"/>
          </a:p>
        </p:txBody>
      </p:sp>
    </p:spTree>
    <p:extLst>
      <p:ext uri="{BB962C8B-B14F-4D97-AF65-F5344CB8AC3E}">
        <p14:creationId xmlns:p14="http://schemas.microsoft.com/office/powerpoint/2010/main" val="404045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33"/>
          <p:cNvSpPr>
            <a:spLocks noGrp="1" noChangeArrowheads="1"/>
          </p:cNvSpPr>
          <p:nvPr>
            <p:ph type="sldNum" sz="quarter" idx="12"/>
          </p:nvPr>
        </p:nvSpPr>
        <p:spPr>
          <a:ln/>
        </p:spPr>
        <p:txBody>
          <a:bodyPr/>
          <a:lstStyle>
            <a:lvl1pPr>
              <a:defRPr/>
            </a:lvl1pPr>
          </a:lstStyle>
          <a:p>
            <a:pPr>
              <a:defRPr/>
            </a:pPr>
            <a:fld id="{70A4074C-77CE-461E-AD8E-BCBD2C23BEA2}" type="slidenum">
              <a:rPr lang="en-GB" altLang="en-US" smtClean="0"/>
              <a:pPr>
                <a:defRPr/>
              </a:pPr>
              <a:t>‹#›</a:t>
            </a:fld>
            <a:endParaRPr lang="en-GB" altLang="en-US"/>
          </a:p>
        </p:txBody>
      </p:sp>
    </p:spTree>
    <p:extLst>
      <p:ext uri="{BB962C8B-B14F-4D97-AF65-F5344CB8AC3E}">
        <p14:creationId xmlns:p14="http://schemas.microsoft.com/office/powerpoint/2010/main" val="395708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85421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BB5739E9-065B-48A9-A8DA-B86C797FDA32}" type="slidenum">
              <a:rPr lang="en-GB" altLang="en-US" smtClean="0"/>
              <a:pPr>
                <a:defRPr/>
              </a:pPr>
              <a:t>‹#›</a:t>
            </a:fld>
            <a:endParaRPr lang="en-GB" altLang="en-US"/>
          </a:p>
        </p:txBody>
      </p:sp>
    </p:spTree>
    <p:extLst>
      <p:ext uri="{BB962C8B-B14F-4D97-AF65-F5344CB8AC3E}">
        <p14:creationId xmlns:p14="http://schemas.microsoft.com/office/powerpoint/2010/main" val="102208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E438F2A0-D13E-4AF6-921D-97F75D343581}" type="slidenum">
              <a:rPr lang="en-GB" altLang="en-US" smtClean="0"/>
              <a:pPr>
                <a:defRPr/>
              </a:pPr>
              <a:t>‹#›</a:t>
            </a:fld>
            <a:endParaRPr lang="en-GB" altLang="en-US"/>
          </a:p>
        </p:txBody>
      </p:sp>
    </p:spTree>
    <p:extLst>
      <p:ext uri="{BB962C8B-B14F-4D97-AF65-F5344CB8AC3E}">
        <p14:creationId xmlns:p14="http://schemas.microsoft.com/office/powerpoint/2010/main" val="219700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7"/>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6700" cy="757238"/>
            <a:chOff x="0" y="0"/>
            <a:chExt cx="5768" cy="477"/>
          </a:xfrm>
        </p:grpSpPr>
        <p:sp>
          <p:nvSpPr>
            <p:cNvPr id="1036"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39"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3"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0743"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7"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 name="Group 25"/>
          <p:cNvGrpSpPr>
            <a:grpSpLocks/>
          </p:cNvGrpSpPr>
          <p:nvPr/>
        </p:nvGrpSpPr>
        <p:grpSpPr bwMode="auto">
          <a:xfrm>
            <a:off x="0" y="6180138"/>
            <a:ext cx="9169400" cy="138112"/>
            <a:chOff x="0" y="4032"/>
            <a:chExt cx="5776" cy="87"/>
          </a:xfrm>
        </p:grpSpPr>
        <p:sp>
          <p:nvSpPr>
            <p:cNvPr id="1033"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 name="Rectangle 29"/>
          <p:cNvSpPr>
            <a:spLocks noGrp="1" noChangeArrowheads="1"/>
          </p:cNvSpPr>
          <p:nvPr>
            <p:ph type="title"/>
          </p:nvPr>
        </p:nvSpPr>
        <p:spPr bwMode="auto">
          <a:xfrm>
            <a:off x="685800" y="7683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9" name="Rectangle 30"/>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30751" name="Rectangle 31"/>
          <p:cNvSpPr>
            <a:spLocks noGrp="1" noChangeArrowheads="1"/>
          </p:cNvSpPr>
          <p:nvPr>
            <p:ph type="dt" sz="half" idx="2"/>
          </p:nvPr>
        </p:nvSpPr>
        <p:spPr bwMode="auto">
          <a:xfrm>
            <a:off x="6651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lvl1pPr>
          </a:lstStyle>
          <a:p>
            <a:pPr>
              <a:defRPr/>
            </a:pPr>
            <a:endParaRPr lang="en-GB" altLang="en-US"/>
          </a:p>
        </p:txBody>
      </p:sp>
      <p:sp>
        <p:nvSpPr>
          <p:cNvPr id="30752" name="Rectangle 32"/>
          <p:cNvSpPr>
            <a:spLocks noGrp="1" noChangeArrowheads="1"/>
          </p:cNvSpPr>
          <p:nvPr>
            <p:ph type="ftr" sz="quarter" idx="3"/>
          </p:nvPr>
        </p:nvSpPr>
        <p:spPr bwMode="auto">
          <a:xfrm>
            <a:off x="3103563" y="63674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lvl1pPr>
          </a:lstStyle>
          <a:p>
            <a:pPr>
              <a:defRPr/>
            </a:pPr>
            <a:endParaRPr lang="en-GB" altLang="en-US"/>
          </a:p>
        </p:txBody>
      </p:sp>
      <p:sp>
        <p:nvSpPr>
          <p:cNvPr id="30753" name="Rectangle 33"/>
          <p:cNvSpPr>
            <a:spLocks noGrp="1" noChangeArrowheads="1"/>
          </p:cNvSpPr>
          <p:nvPr>
            <p:ph type="sldNum" sz="quarter" idx="4"/>
          </p:nvPr>
        </p:nvSpPr>
        <p:spPr bwMode="auto">
          <a:xfrm>
            <a:off x="65325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33959420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866"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p:titleStyle>
    <p:bodyStyle>
      <a:lvl1pPr marL="342900" indent="-342900" algn="l" rtl="0" eaLnBrk="1" fontAlgn="base" hangingPunct="1">
        <a:spcBef>
          <a:spcPct val="20000"/>
        </a:spcBef>
        <a:spcAft>
          <a:spcPct val="0"/>
        </a:spcAft>
        <a:buSzPct val="90000"/>
        <a:buBlip>
          <a:blip r:embed="rId28"/>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80000"/>
        <a:buBlip>
          <a:blip r:embed="rId29"/>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SzPct val="70000"/>
        <a:buBlip>
          <a:blip r:embed="rId30"/>
        </a:buBlip>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SzPct val="70000"/>
        <a:buBlip>
          <a:blip r:embed="rId31"/>
        </a:buBlip>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SzPct val="70000"/>
        <a:buBlip>
          <a:blip r:embed="rId32"/>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5.xml"/><Relationship Id="rId5" Type="http://schemas.microsoft.com/office/2007/relationships/hdphoto" Target="../media/hdphoto4.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www.givehzanjan.ir/" TargetMode="External"/><Relationship Id="rId2" Type="http://schemas.openxmlformats.org/officeDocument/2006/relationships/hyperlink" Target="http://www.shoval.ir/" TargetMode="External"/><Relationship Id="rId1" Type="http://schemas.openxmlformats.org/officeDocument/2006/relationships/slideLayout" Target="../slideLayouts/slideLayout15.xml"/><Relationship Id="rId6" Type="http://schemas.openxmlformats.org/officeDocument/2006/relationships/hyperlink" Target="http://www.dastsazkala.com/" TargetMode="External"/><Relationship Id="rId5" Type="http://schemas.openxmlformats.org/officeDocument/2006/relationships/hyperlink" Target="http://www.senooni.com/" TargetMode="External"/><Relationship Id="rId4" Type="http://schemas.openxmlformats.org/officeDocument/2006/relationships/hyperlink" Target="http://www.arazjavaher.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png"/><Relationship Id="rId10" Type="http://schemas.openxmlformats.org/officeDocument/2006/relationships/image" Target="../media/image22.jpeg"/><Relationship Id="rId4" Type="http://schemas.openxmlformats.org/officeDocument/2006/relationships/image" Target="../media/image1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76774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369127" y="301349"/>
            <a:ext cx="6485284" cy="369332"/>
          </a:xfrm>
          <a:prstGeom prst="rect">
            <a:avLst/>
          </a:prstGeom>
          <a:solidFill>
            <a:schemeClr val="bg1">
              <a:lumMod val="95000"/>
            </a:schemeClr>
          </a:solidFill>
        </p:spPr>
        <p:txBody>
          <a:bodyPr>
            <a:spAutoFit/>
          </a:bodyPr>
          <a:lstStyle/>
          <a:p>
            <a:pPr algn="r" rtl="1">
              <a:defRPr/>
            </a:pPr>
            <a:r>
              <a:rPr lang="fa-IR" sz="1800" b="1" dirty="0">
                <a:ln w="1905"/>
                <a:solidFill>
                  <a:srgbClr val="3399FF"/>
                </a:solidFill>
                <a:effectLst>
                  <a:innerShdw blurRad="69850" dist="43180" dir="5400000">
                    <a:srgbClr val="000000">
                      <a:alpha val="65000"/>
                    </a:srgbClr>
                  </a:innerShdw>
                </a:effectLst>
                <a:latin typeface="Verdana" pitchFamily="34" charset="0"/>
                <a:cs typeface="B Titr" panose="00000700000000000000" pitchFamily="2" charset="-78"/>
              </a:rPr>
              <a:t>برگزاری جلسات گروه‌های کانونی (فوکوس گروپ) در سطح دهستان و روستاها</a:t>
            </a:r>
          </a:p>
        </p:txBody>
      </p:sp>
      <p:sp>
        <p:nvSpPr>
          <p:cNvPr id="5" name="Content Placeholder 2"/>
          <p:cNvSpPr txBox="1">
            <a:spLocks/>
          </p:cNvSpPr>
          <p:nvPr/>
        </p:nvSpPr>
        <p:spPr>
          <a:xfrm>
            <a:off x="436563" y="1211263"/>
            <a:ext cx="8489950" cy="1916112"/>
          </a:xfrm>
          <a:prstGeom prst="rect">
            <a:avLst/>
          </a:prstGeom>
          <a:solidFill>
            <a:schemeClr val="accent1">
              <a:lumMod val="40000"/>
              <a:lumOff val="6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a:norm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در روستاهای </a:t>
            </a:r>
            <a:r>
              <a:rPr lang="fa-IR" sz="1600" u="sng" dirty="0" smtClean="0">
                <a:solidFill>
                  <a:srgbClr val="C00000"/>
                </a:solidFill>
                <a:ea typeface="Calibri"/>
                <a:cs typeface="B Nazanin" panose="00000400000000000000" pitchFamily="2" charset="-78"/>
              </a:rPr>
              <a:t>بالای 20 خانوار </a:t>
            </a:r>
            <a:r>
              <a:rPr lang="fa-IR" sz="1600" dirty="0" smtClean="0">
                <a:ea typeface="Calibri"/>
                <a:cs typeface="B Nazanin" panose="00000400000000000000" pitchFamily="2" charset="-78"/>
              </a:rPr>
              <a:t>مراجعه محلی به صورت روستا به روستا و کارگاه مشورتی و مشارکتی در هر روستا به صورت جداگانه در دفتر دهیاری یا مکانهای عمومی برگزار شد بدین ترتیب که در هر روستا 4 کارگروه با حداکثر 12 نفر متشکل از اعضای شورای اسلامی، دهیار، ریش سفیدان برگزار  گردید. </a:t>
            </a: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endParaRPr lang="en-US" sz="2200" dirty="0" smtClean="0">
              <a:ea typeface="Calibri"/>
              <a:cs typeface="B Nazanin" panose="00000400000000000000" pitchFamily="2" charset="-78"/>
            </a:endParaRP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کارگروههای مشارکتی روستاهای </a:t>
            </a:r>
            <a:r>
              <a:rPr lang="fa-IR" sz="1600" u="sng" dirty="0" smtClean="0">
                <a:solidFill>
                  <a:srgbClr val="C00000"/>
                </a:solidFill>
                <a:ea typeface="Calibri"/>
                <a:cs typeface="B Nazanin" panose="00000400000000000000" pitchFamily="2" charset="-78"/>
              </a:rPr>
              <a:t>پایین 20 خانوار </a:t>
            </a:r>
            <a:r>
              <a:rPr lang="fa-IR" sz="1600" dirty="0" smtClean="0">
                <a:ea typeface="Calibri"/>
                <a:cs typeface="B Nazanin" panose="00000400000000000000" pitchFamily="2" charset="-78"/>
              </a:rPr>
              <a:t>هم در قالب سه کارگروه با حداکثر 12 نفر در بخشداری منطقه متشکل از اعضای شورای اسلامی، دهیار، ریش سفیدان و مولوی­ها و ذینفع­های روستا برگزار شد.</a:t>
            </a:r>
            <a:endParaRPr lang="fa-IR" sz="1600" dirty="0">
              <a:ea typeface="Calibri"/>
              <a:cs typeface="B Nazanin" panose="00000400000000000000" pitchFamily="2" charset="-78"/>
            </a:endParaRPr>
          </a:p>
        </p:txBody>
      </p:sp>
      <p:graphicFrame>
        <p:nvGraphicFramePr>
          <p:cNvPr id="6" name="Table 5"/>
          <p:cNvGraphicFramePr>
            <a:graphicFrameLocks noGrp="1"/>
          </p:cNvGraphicFramePr>
          <p:nvPr/>
        </p:nvGraphicFramePr>
        <p:xfrm>
          <a:off x="601662" y="3478213"/>
          <a:ext cx="7658101" cy="2300287"/>
        </p:xfrm>
        <a:graphic>
          <a:graphicData uri="http://schemas.openxmlformats.org/drawingml/2006/table">
            <a:tbl>
              <a:tblPr rtl="1" firstRow="1" firstCol="1" bandRow="1"/>
              <a:tblGrid>
                <a:gridCol w="1024102">
                  <a:extLst>
                    <a:ext uri="{9D8B030D-6E8A-4147-A177-3AD203B41FA5}"/>
                  </a:extLst>
                </a:gridCol>
                <a:gridCol w="1415800">
                  <a:extLst>
                    <a:ext uri="{9D8B030D-6E8A-4147-A177-3AD203B41FA5}"/>
                  </a:extLst>
                </a:gridCol>
                <a:gridCol w="1229090">
                  <a:extLst>
                    <a:ext uri="{9D8B030D-6E8A-4147-A177-3AD203B41FA5}"/>
                  </a:extLst>
                </a:gridCol>
                <a:gridCol w="1794375">
                  <a:extLst>
                    <a:ext uri="{9D8B030D-6E8A-4147-A177-3AD203B41FA5}"/>
                  </a:extLst>
                </a:gridCol>
                <a:gridCol w="2194734">
                  <a:extLst>
                    <a:ext uri="{9D8B030D-6E8A-4147-A177-3AD203B41FA5}"/>
                  </a:extLst>
                </a:gridCol>
              </a:tblGrid>
              <a:tr h="533557">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نام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گروه کانونی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اعضا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مکان برگزاری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شرکت کننده از هر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90431">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بالای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4</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smtClean="0">
                          <a:solidFill>
                            <a:schemeClr val="tx1"/>
                          </a:solidFill>
                          <a:effectLst/>
                          <a:latin typeface="Times New Roman"/>
                          <a:ea typeface="Calibri"/>
                          <a:cs typeface="B Nazanin" panose="00000400000000000000" pitchFamily="2" charset="-78"/>
                        </a:rPr>
                        <a:t>تک به تک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a:t>
                      </a:r>
                      <a:r>
                        <a:rPr lang="fa-IR" sz="1400" b="1" kern="1200" dirty="0">
                          <a:solidFill>
                            <a:schemeClr val="tx1"/>
                          </a:solidFill>
                          <a:effectLst/>
                          <a:latin typeface="Times New Roman"/>
                          <a:ea typeface="Calibri"/>
                          <a:cs typeface="B Nazanin" panose="00000400000000000000" pitchFamily="2" charset="-78"/>
                        </a:rPr>
                        <a:t>ذینفع­های روستا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76299">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پایین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3</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بخشداری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ذینفع­های </a:t>
                      </a:r>
                      <a:r>
                        <a:rPr lang="fa-IR" sz="1400" b="1" kern="1200" dirty="0">
                          <a:solidFill>
                            <a:schemeClr val="tx1"/>
                          </a:solidFill>
                          <a:effectLst/>
                          <a:latin typeface="Times New Roman"/>
                          <a:ea typeface="Calibri"/>
                          <a:cs typeface="B Nazanin" panose="00000400000000000000" pitchFamily="2" charset="-78"/>
                        </a:rPr>
                        <a:t>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Tree>
    <p:extLst>
      <p:ext uri="{BB962C8B-B14F-4D97-AF65-F5344CB8AC3E}">
        <p14:creationId xmlns:p14="http://schemas.microsoft.com/office/powerpoint/2010/main" val="2173015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108845" y="6249193"/>
            <a:ext cx="8991599" cy="404813"/>
          </a:xfrm>
        </p:spPr>
      </p:sp>
      <p:sp>
        <p:nvSpPr>
          <p:cNvPr id="3" name="Picture Placeholder 2"/>
          <p:cNvSpPr>
            <a:spLocks noGrp="1"/>
          </p:cNvSpPr>
          <p:nvPr>
            <p:ph type="pic" sz="quarter" idx="14"/>
          </p:nvPr>
        </p:nvSpPr>
        <p:spPr>
          <a:xfrm>
            <a:off x="559695" y="6417468"/>
            <a:ext cx="1212850" cy="388938"/>
          </a:xfrm>
        </p:spPr>
      </p:sp>
      <p:pic>
        <p:nvPicPr>
          <p:cNvPr id="4" name="Picture 3" descr="E:\Manzume\عکس جلسه شوراها و دهیاریهای منظومه زنجان\جلسه بخشداری بخش مرکزی و زنجانرود97.8.24\عکس\IMG_11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8" y="4140184"/>
            <a:ext cx="2930207" cy="202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395" y="44040"/>
            <a:ext cx="2962140" cy="2023691"/>
          </a:xfrm>
          <a:prstGeom prst="rect">
            <a:avLst/>
          </a:prstGeom>
        </p:spPr>
      </p:pic>
      <p:sp>
        <p:nvSpPr>
          <p:cNvPr id="6" name="Rectangle 5"/>
          <p:cNvSpPr/>
          <p:nvPr/>
        </p:nvSpPr>
        <p:spPr>
          <a:xfrm>
            <a:off x="96328" y="92682"/>
            <a:ext cx="886781" cy="276999"/>
          </a:xfrm>
          <a:prstGeom prst="rect">
            <a:avLst/>
          </a:prstGeom>
          <a:solidFill>
            <a:schemeClr val="bg1"/>
          </a:solidFill>
        </p:spPr>
        <p:txBody>
          <a:bodyPr wrap="none">
            <a:spAutoFit/>
          </a:bodyPr>
          <a:lstStyle/>
          <a:p>
            <a:r>
              <a:rPr lang="en-US" sz="1200" b="1" dirty="0">
                <a:solidFill>
                  <a:srgbClr val="FF0000"/>
                </a:solidFill>
              </a:rPr>
              <a:t>1397/06/06</a:t>
            </a:r>
            <a:endParaRPr lang="en-US" sz="1200" b="1" dirty="0">
              <a:solidFill>
                <a:srgbClr val="FF0000"/>
              </a:solidFill>
              <a:effectLst/>
            </a:endParaRPr>
          </a:p>
        </p:txBody>
      </p:sp>
      <p:pic>
        <p:nvPicPr>
          <p:cNvPr id="7" name="Picture 6"/>
          <p:cNvPicPr>
            <a:picLocks noChangeAspect="1"/>
          </p:cNvPicPr>
          <p:nvPr/>
        </p:nvPicPr>
        <p:blipFill>
          <a:blip r:embed="rId4"/>
          <a:stretch>
            <a:fillRect/>
          </a:stretch>
        </p:blipFill>
        <p:spPr>
          <a:xfrm>
            <a:off x="3103808" y="2152554"/>
            <a:ext cx="2700369" cy="2080490"/>
          </a:xfrm>
          <a:prstGeom prst="rect">
            <a:avLst/>
          </a:prstGeom>
        </p:spPr>
      </p:pic>
      <p:sp>
        <p:nvSpPr>
          <p:cNvPr id="8" name="Rectangle 7"/>
          <p:cNvSpPr/>
          <p:nvPr/>
        </p:nvSpPr>
        <p:spPr>
          <a:xfrm>
            <a:off x="3135742" y="2228576"/>
            <a:ext cx="794611" cy="276999"/>
          </a:xfrm>
          <a:prstGeom prst="rect">
            <a:avLst/>
          </a:prstGeom>
          <a:solidFill>
            <a:schemeClr val="bg1"/>
          </a:solidFill>
        </p:spPr>
        <p:txBody>
          <a:bodyPr wrap="square">
            <a:spAutoFit/>
          </a:bodyPr>
          <a:lstStyle/>
          <a:p>
            <a:r>
              <a:rPr lang="en-US" sz="1200" b="1" dirty="0">
                <a:solidFill>
                  <a:srgbClr val="FF0000"/>
                </a:solidFill>
              </a:rPr>
              <a:t>97/11/04</a:t>
            </a:r>
            <a:endParaRPr lang="en-US" sz="1200" b="1" dirty="0">
              <a:solidFill>
                <a:srgbClr val="FF0000"/>
              </a:solidFill>
              <a:effectLst/>
            </a:endParaRPr>
          </a:p>
        </p:txBody>
      </p:sp>
      <p:sp>
        <p:nvSpPr>
          <p:cNvPr id="9" name="Rectangle 8"/>
          <p:cNvSpPr/>
          <p:nvPr/>
        </p:nvSpPr>
        <p:spPr>
          <a:xfrm>
            <a:off x="210153" y="4193660"/>
            <a:ext cx="2422966" cy="276999"/>
          </a:xfrm>
          <a:prstGeom prst="rect">
            <a:avLst/>
          </a:prstGeom>
          <a:solidFill>
            <a:schemeClr val="bg1"/>
          </a:solidFill>
        </p:spPr>
        <p:txBody>
          <a:bodyPr wrap="square">
            <a:spAutoFit/>
          </a:bodyPr>
          <a:lstStyle/>
          <a:p>
            <a:pPr algn="r">
              <a:defRPr/>
            </a:pPr>
            <a:r>
              <a:rPr lang="fa-IR" sz="1200" dirty="0" smtClean="0">
                <a:ln w="1905"/>
                <a:solidFill>
                  <a:srgbClr val="FF0000"/>
                </a:solidFill>
                <a:effectLst>
                  <a:innerShdw blurRad="69850" dist="43180" dir="5400000">
                    <a:srgbClr val="000000">
                      <a:alpha val="65000"/>
                    </a:srgbClr>
                  </a:innerShdw>
                </a:effectLst>
                <a:cs typeface="B Titr" panose="00000700000000000000" pitchFamily="2" charset="-78"/>
              </a:rPr>
              <a:t>بخشداری </a:t>
            </a:r>
            <a:r>
              <a:rPr lang="fa-IR" sz="1200" dirty="0">
                <a:ln w="1905"/>
                <a:solidFill>
                  <a:srgbClr val="FF0000"/>
                </a:solidFill>
                <a:effectLst>
                  <a:innerShdw blurRad="69850" dist="43180" dir="5400000">
                    <a:srgbClr val="000000">
                      <a:alpha val="65000"/>
                    </a:srgbClr>
                  </a:innerShdw>
                </a:effectLst>
                <a:cs typeface="B Titr" panose="00000700000000000000" pitchFamily="2" charset="-78"/>
              </a:rPr>
              <a:t>زنجان مرکزی(97/8/24) </a:t>
            </a:r>
            <a:endParaRPr lang="en-US" sz="1200" dirty="0">
              <a:ln w="1905"/>
              <a:solidFill>
                <a:srgbClr val="FF0000"/>
              </a:solidFill>
              <a:effectLst>
                <a:innerShdw blurRad="69850" dist="43180" dir="5400000">
                  <a:srgbClr val="000000">
                    <a:alpha val="65000"/>
                  </a:srgbClr>
                </a:innerShdw>
              </a:effectLst>
              <a:cs typeface="B Titr" panose="00000700000000000000" pitchFamily="2" charset="-78"/>
            </a:endParaRPr>
          </a:p>
        </p:txBody>
      </p:sp>
      <p:pic>
        <p:nvPicPr>
          <p:cNvPr id="10" name="Picture 9"/>
          <p:cNvPicPr>
            <a:picLocks noChangeAspect="1"/>
          </p:cNvPicPr>
          <p:nvPr/>
        </p:nvPicPr>
        <p:blipFill>
          <a:blip r:embed="rId5"/>
          <a:stretch>
            <a:fillRect/>
          </a:stretch>
        </p:blipFill>
        <p:spPr>
          <a:xfrm>
            <a:off x="3103808" y="12314"/>
            <a:ext cx="2700369" cy="2055417"/>
          </a:xfrm>
          <a:prstGeom prst="rect">
            <a:avLst/>
          </a:prstGeom>
        </p:spPr>
      </p:pic>
      <p:sp>
        <p:nvSpPr>
          <p:cNvPr id="11" name="Rectangle 10"/>
          <p:cNvSpPr/>
          <p:nvPr/>
        </p:nvSpPr>
        <p:spPr>
          <a:xfrm>
            <a:off x="3107692" y="70791"/>
            <a:ext cx="822661" cy="307777"/>
          </a:xfrm>
          <a:prstGeom prst="rect">
            <a:avLst/>
          </a:prstGeom>
          <a:solidFill>
            <a:schemeClr val="bg1"/>
          </a:solidFill>
          <a:ln>
            <a:noFill/>
          </a:ln>
        </p:spPr>
        <p:txBody>
          <a:bodyPr wrap="none">
            <a:spAutoFit/>
          </a:bodyPr>
          <a:lstStyle/>
          <a:p>
            <a:r>
              <a:rPr lang="en-US" sz="1400" b="1" dirty="0">
                <a:solidFill>
                  <a:srgbClr val="FF0000"/>
                </a:solidFill>
              </a:rPr>
              <a:t>97/09/28</a:t>
            </a:r>
            <a:endParaRPr lang="en-US" sz="1400" b="1" dirty="0">
              <a:solidFill>
                <a:srgbClr val="FF0000"/>
              </a:solidFill>
              <a:effectLst/>
            </a:endParaRPr>
          </a:p>
        </p:txBody>
      </p:sp>
      <p:pic>
        <p:nvPicPr>
          <p:cNvPr id="12" name="Picture 11"/>
          <p:cNvPicPr>
            <a:picLocks noChangeAspect="1"/>
          </p:cNvPicPr>
          <p:nvPr/>
        </p:nvPicPr>
        <p:blipFill>
          <a:blip r:embed="rId6"/>
          <a:stretch>
            <a:fillRect/>
          </a:stretch>
        </p:blipFill>
        <p:spPr>
          <a:xfrm>
            <a:off x="64394" y="2185057"/>
            <a:ext cx="2962141" cy="1870305"/>
          </a:xfrm>
          <a:prstGeom prst="rect">
            <a:avLst/>
          </a:prstGeom>
        </p:spPr>
      </p:pic>
      <p:sp>
        <p:nvSpPr>
          <p:cNvPr id="13" name="Rectangle 12"/>
          <p:cNvSpPr/>
          <p:nvPr/>
        </p:nvSpPr>
        <p:spPr>
          <a:xfrm>
            <a:off x="64395" y="2185058"/>
            <a:ext cx="830073" cy="315259"/>
          </a:xfrm>
          <a:prstGeom prst="rect">
            <a:avLst/>
          </a:prstGeom>
          <a:solidFill>
            <a:schemeClr val="bg1"/>
          </a:solidFill>
          <a:ln>
            <a:noFill/>
          </a:ln>
        </p:spPr>
        <p:txBody>
          <a:bodyPr wrap="square">
            <a:spAutoFit/>
          </a:bodyPr>
          <a:lstStyle/>
          <a:p>
            <a:r>
              <a:rPr lang="en-US" sz="1400" b="1" dirty="0">
                <a:solidFill>
                  <a:srgbClr val="FF0000"/>
                </a:solidFill>
              </a:rPr>
              <a:t>97/7/21</a:t>
            </a:r>
            <a:endParaRPr lang="en-US" sz="1400" b="1" dirty="0">
              <a:solidFill>
                <a:srgbClr val="FF0000"/>
              </a:solidFill>
              <a:effectLst/>
            </a:endParaRPr>
          </a:p>
        </p:txBody>
      </p:sp>
      <p:pic>
        <p:nvPicPr>
          <p:cNvPr id="14" name="Picture 13"/>
          <p:cNvPicPr>
            <a:picLocks noChangeAspect="1"/>
          </p:cNvPicPr>
          <p:nvPr/>
        </p:nvPicPr>
        <p:blipFill>
          <a:blip r:embed="rId7"/>
          <a:stretch>
            <a:fillRect/>
          </a:stretch>
        </p:blipFill>
        <p:spPr>
          <a:xfrm>
            <a:off x="5876890" y="627780"/>
            <a:ext cx="3202647" cy="1897081"/>
          </a:xfrm>
          <a:prstGeom prst="rect">
            <a:avLst/>
          </a:prstGeom>
        </p:spPr>
      </p:pic>
      <p:sp>
        <p:nvSpPr>
          <p:cNvPr id="15" name="Rectangle 14"/>
          <p:cNvSpPr/>
          <p:nvPr/>
        </p:nvSpPr>
        <p:spPr>
          <a:xfrm>
            <a:off x="5900992" y="643934"/>
            <a:ext cx="822661" cy="307777"/>
          </a:xfrm>
          <a:prstGeom prst="rect">
            <a:avLst/>
          </a:prstGeom>
          <a:solidFill>
            <a:schemeClr val="bg1"/>
          </a:solidFill>
        </p:spPr>
        <p:txBody>
          <a:bodyPr wrap="none">
            <a:spAutoFit/>
          </a:bodyPr>
          <a:lstStyle/>
          <a:p>
            <a:r>
              <a:rPr lang="en-US" sz="1400" b="1" dirty="0">
                <a:solidFill>
                  <a:srgbClr val="FF0000"/>
                </a:solidFill>
              </a:rPr>
              <a:t>98/03/30</a:t>
            </a:r>
            <a:endParaRPr lang="en-US" sz="1400" b="1" dirty="0">
              <a:solidFill>
                <a:srgbClr val="FF0000"/>
              </a:solidFill>
              <a:effectLst/>
            </a:endParaRPr>
          </a:p>
        </p:txBody>
      </p:sp>
      <p:pic>
        <p:nvPicPr>
          <p:cNvPr id="16" name="Picture 15"/>
          <p:cNvPicPr>
            <a:picLocks noChangeAspect="1"/>
          </p:cNvPicPr>
          <p:nvPr/>
        </p:nvPicPr>
        <p:blipFill>
          <a:blip r:embed="rId8"/>
          <a:stretch>
            <a:fillRect/>
          </a:stretch>
        </p:blipFill>
        <p:spPr>
          <a:xfrm>
            <a:off x="3103807" y="4338081"/>
            <a:ext cx="2748729" cy="1911112"/>
          </a:xfrm>
          <a:prstGeom prst="rect">
            <a:avLst/>
          </a:prstGeom>
        </p:spPr>
      </p:pic>
      <p:sp>
        <p:nvSpPr>
          <p:cNvPr id="17" name="Rectangle 16"/>
          <p:cNvSpPr/>
          <p:nvPr/>
        </p:nvSpPr>
        <p:spPr>
          <a:xfrm>
            <a:off x="3103807" y="4332159"/>
            <a:ext cx="915635" cy="338554"/>
          </a:xfrm>
          <a:prstGeom prst="rect">
            <a:avLst/>
          </a:prstGeom>
          <a:solidFill>
            <a:schemeClr val="bg1"/>
          </a:solidFill>
          <a:ln>
            <a:noFill/>
          </a:ln>
        </p:spPr>
        <p:txBody>
          <a:bodyPr wrap="none">
            <a:spAutoFit/>
          </a:bodyPr>
          <a:lstStyle/>
          <a:p>
            <a:r>
              <a:rPr lang="en-US" sz="1600" b="1" dirty="0">
                <a:solidFill>
                  <a:srgbClr val="FF0000"/>
                </a:solidFill>
              </a:rPr>
              <a:t>98/02/05</a:t>
            </a:r>
            <a:endParaRPr lang="en-US" sz="1600" b="1" dirty="0">
              <a:solidFill>
                <a:srgbClr val="FF0000"/>
              </a:solidFill>
              <a:effectLst/>
            </a:endParaRPr>
          </a:p>
        </p:txBody>
      </p:sp>
      <p:pic>
        <p:nvPicPr>
          <p:cNvPr id="18" name="Picture 17"/>
          <p:cNvPicPr>
            <a:picLocks noChangeAspect="1"/>
          </p:cNvPicPr>
          <p:nvPr/>
        </p:nvPicPr>
        <p:blipFill>
          <a:blip r:embed="rId9"/>
          <a:stretch>
            <a:fillRect/>
          </a:stretch>
        </p:blipFill>
        <p:spPr>
          <a:xfrm>
            <a:off x="5888113" y="2655433"/>
            <a:ext cx="3191424" cy="1676726"/>
          </a:xfrm>
          <a:prstGeom prst="rect">
            <a:avLst/>
          </a:prstGeom>
        </p:spPr>
      </p:pic>
      <p:sp>
        <p:nvSpPr>
          <p:cNvPr id="19" name="Rectangle 18"/>
          <p:cNvSpPr/>
          <p:nvPr/>
        </p:nvSpPr>
        <p:spPr>
          <a:xfrm>
            <a:off x="5888113" y="2609926"/>
            <a:ext cx="2688557" cy="338554"/>
          </a:xfrm>
          <a:prstGeom prst="rect">
            <a:avLst/>
          </a:prstGeom>
          <a:solidFill>
            <a:schemeClr val="bg1"/>
          </a:solidFill>
          <a:ln>
            <a:noFill/>
          </a:ln>
        </p:spPr>
        <p:txBody>
          <a:bodyPr wrap="none">
            <a:spAutoFit/>
          </a:bodyPr>
          <a:lstStyle/>
          <a:p>
            <a:r>
              <a:rPr lang="en-US" sz="1600" b="1" dirty="0" smtClean="0">
                <a:solidFill>
                  <a:srgbClr val="FF0000"/>
                </a:solidFill>
              </a:rPr>
              <a:t>98/07/03</a:t>
            </a:r>
            <a:r>
              <a:rPr lang="fa-IR" sz="1600" b="1" dirty="0" smtClean="0">
                <a:solidFill>
                  <a:srgbClr val="FF0000"/>
                </a:solidFill>
              </a:rPr>
              <a:t>  جلسه منظومه زنجانرود </a:t>
            </a:r>
            <a:endParaRPr lang="en-US" sz="1600" b="1" dirty="0">
              <a:solidFill>
                <a:srgbClr val="FF0000"/>
              </a:solidFill>
              <a:effectLst/>
            </a:endParaRPr>
          </a:p>
        </p:txBody>
      </p:sp>
      <p:pic>
        <p:nvPicPr>
          <p:cNvPr id="20" name="Picture 19"/>
          <p:cNvPicPr>
            <a:picLocks noChangeAspect="1"/>
          </p:cNvPicPr>
          <p:nvPr/>
        </p:nvPicPr>
        <p:blipFill>
          <a:blip r:embed="rId10"/>
          <a:stretch>
            <a:fillRect/>
          </a:stretch>
        </p:blipFill>
        <p:spPr>
          <a:xfrm>
            <a:off x="5966438" y="4411688"/>
            <a:ext cx="3113099" cy="1837505"/>
          </a:xfrm>
          <a:prstGeom prst="rect">
            <a:avLst/>
          </a:prstGeom>
        </p:spPr>
      </p:pic>
      <p:sp>
        <p:nvSpPr>
          <p:cNvPr id="21" name="Rectangle 20"/>
          <p:cNvSpPr/>
          <p:nvPr/>
        </p:nvSpPr>
        <p:spPr>
          <a:xfrm>
            <a:off x="5970322" y="4454913"/>
            <a:ext cx="822661" cy="307777"/>
          </a:xfrm>
          <a:prstGeom prst="rect">
            <a:avLst/>
          </a:prstGeom>
          <a:solidFill>
            <a:schemeClr val="bg1"/>
          </a:solidFill>
          <a:ln>
            <a:noFill/>
          </a:ln>
        </p:spPr>
        <p:txBody>
          <a:bodyPr wrap="none">
            <a:spAutoFit/>
          </a:bodyPr>
          <a:lstStyle/>
          <a:p>
            <a:r>
              <a:rPr lang="en-US" sz="1400" b="1" dirty="0" smtClean="0">
                <a:solidFill>
                  <a:srgbClr val="FF0000"/>
                </a:solidFill>
              </a:rPr>
              <a:t>99/02/31</a:t>
            </a:r>
            <a:endParaRPr lang="en-US" sz="1400" b="1" dirty="0">
              <a:solidFill>
                <a:srgbClr val="FF0000"/>
              </a:solidFill>
              <a:effectLst/>
            </a:endParaRPr>
          </a:p>
        </p:txBody>
      </p:sp>
      <p:sp>
        <p:nvSpPr>
          <p:cNvPr id="22" name="Title 1"/>
          <p:cNvSpPr txBox="1">
            <a:spLocks/>
          </p:cNvSpPr>
          <p:nvPr/>
        </p:nvSpPr>
        <p:spPr bwMode="black">
          <a:xfrm>
            <a:off x="5804178" y="152771"/>
            <a:ext cx="3176046" cy="373232"/>
          </a:xfrm>
          <a:prstGeom prst="rect">
            <a:avLst/>
          </a:prstGeom>
          <a:solidFill>
            <a:schemeClr val="bg1">
              <a:lumMod val="95000"/>
            </a:schemeClr>
          </a:solidFill>
          <a:ln>
            <a:noFill/>
          </a:ln>
          <a:extLst/>
        </p:spPr>
        <p:txBody>
          <a:bodyPr anchor="ctr"/>
          <a:lstStyle>
            <a:lvl1pPr algn="l" rtl="1" eaLnBrk="0" fontAlgn="base" hangingPunct="0">
              <a:spcBef>
                <a:spcPct val="0"/>
              </a:spcBef>
              <a:spcAft>
                <a:spcPct val="0"/>
              </a:spcAft>
              <a:defRPr sz="2800" b="1">
                <a:solidFill>
                  <a:schemeClr val="accent2"/>
                </a:solidFill>
                <a:latin typeface="+mj-lt"/>
                <a:ea typeface="+mj-ea"/>
                <a:cs typeface="+mj-cs"/>
              </a:defRPr>
            </a:lvl1pPr>
            <a:lvl2pPr algn="l" rtl="1" eaLnBrk="0" fontAlgn="base" hangingPunct="0">
              <a:spcBef>
                <a:spcPct val="0"/>
              </a:spcBef>
              <a:spcAft>
                <a:spcPct val="0"/>
              </a:spcAft>
              <a:defRPr sz="2800" b="1">
                <a:solidFill>
                  <a:schemeClr val="accent2"/>
                </a:solidFill>
                <a:latin typeface="Verdana" pitchFamily="34" charset="0"/>
              </a:defRPr>
            </a:lvl2pPr>
            <a:lvl3pPr algn="l" rtl="1" eaLnBrk="0" fontAlgn="base" hangingPunct="0">
              <a:spcBef>
                <a:spcPct val="0"/>
              </a:spcBef>
              <a:spcAft>
                <a:spcPct val="0"/>
              </a:spcAft>
              <a:defRPr sz="2800" b="1">
                <a:solidFill>
                  <a:schemeClr val="accent2"/>
                </a:solidFill>
                <a:latin typeface="Verdana" pitchFamily="34" charset="0"/>
              </a:defRPr>
            </a:lvl3pPr>
            <a:lvl4pPr algn="l" rtl="1" eaLnBrk="0" fontAlgn="base" hangingPunct="0">
              <a:spcBef>
                <a:spcPct val="0"/>
              </a:spcBef>
              <a:spcAft>
                <a:spcPct val="0"/>
              </a:spcAft>
              <a:defRPr sz="2800" b="1">
                <a:solidFill>
                  <a:schemeClr val="accent2"/>
                </a:solidFill>
                <a:latin typeface="Verdana" pitchFamily="34" charset="0"/>
              </a:defRPr>
            </a:lvl4pPr>
            <a:lvl5pPr algn="l" rtl="1" eaLnBrk="0" fontAlgn="base" hangingPunct="0">
              <a:spcBef>
                <a:spcPct val="0"/>
              </a:spcBef>
              <a:spcAft>
                <a:spcPct val="0"/>
              </a:spcAft>
              <a:defRPr sz="2800" b="1">
                <a:solidFill>
                  <a:schemeClr val="accent2"/>
                </a:solidFill>
                <a:latin typeface="Verdana" pitchFamily="34" charset="0"/>
              </a:defRPr>
            </a:lvl5pPr>
            <a:lvl6pPr marL="457200" algn="l" rtl="1" eaLnBrk="1" fontAlgn="base" hangingPunct="1">
              <a:spcBef>
                <a:spcPct val="0"/>
              </a:spcBef>
              <a:spcAft>
                <a:spcPct val="0"/>
              </a:spcAft>
              <a:defRPr sz="2800" b="1">
                <a:solidFill>
                  <a:schemeClr val="accent2"/>
                </a:solidFill>
                <a:latin typeface="Verdana" pitchFamily="34" charset="0"/>
              </a:defRPr>
            </a:lvl6pPr>
            <a:lvl7pPr marL="914400" algn="l" rtl="1" eaLnBrk="1" fontAlgn="base" hangingPunct="1">
              <a:spcBef>
                <a:spcPct val="0"/>
              </a:spcBef>
              <a:spcAft>
                <a:spcPct val="0"/>
              </a:spcAft>
              <a:defRPr sz="2800" b="1">
                <a:solidFill>
                  <a:schemeClr val="accent2"/>
                </a:solidFill>
                <a:latin typeface="Verdana" pitchFamily="34" charset="0"/>
              </a:defRPr>
            </a:lvl7pPr>
            <a:lvl8pPr marL="1371600" algn="l" rtl="1" eaLnBrk="1" fontAlgn="base" hangingPunct="1">
              <a:spcBef>
                <a:spcPct val="0"/>
              </a:spcBef>
              <a:spcAft>
                <a:spcPct val="0"/>
              </a:spcAft>
              <a:defRPr sz="2800" b="1">
                <a:solidFill>
                  <a:schemeClr val="accent2"/>
                </a:solidFill>
                <a:latin typeface="Verdana" pitchFamily="34" charset="0"/>
              </a:defRPr>
            </a:lvl8pPr>
            <a:lvl9pPr marL="1828800" algn="l" rtl="1" eaLnBrk="1" fontAlgn="base" hangingPunct="1">
              <a:spcBef>
                <a:spcPct val="0"/>
              </a:spcBef>
              <a:spcAft>
                <a:spcPct val="0"/>
              </a:spcAft>
              <a:defRPr sz="2800" b="1">
                <a:solidFill>
                  <a:schemeClr val="accent2"/>
                </a:solidFill>
                <a:latin typeface="Verdana" pitchFamily="34" charset="0"/>
              </a:defRPr>
            </a:lvl9pPr>
          </a:lstStyle>
          <a:p>
            <a:pPr algn="r">
              <a:defRPr/>
            </a:pPr>
            <a:r>
              <a:rPr lang="fa-IR" sz="1400" dirty="0" smtClean="0">
                <a:ln w="1905"/>
                <a:solidFill>
                  <a:schemeClr val="tx2"/>
                </a:solidFill>
                <a:effectLst>
                  <a:innerShdw blurRad="69850" dist="43180" dir="5400000">
                    <a:srgbClr val="000000">
                      <a:alpha val="65000"/>
                    </a:srgbClr>
                  </a:innerShdw>
                </a:effectLst>
                <a:ea typeface="+mn-ea"/>
                <a:cs typeface="B Titr" panose="00000700000000000000" pitchFamily="2" charset="-78"/>
              </a:rPr>
              <a:t>نمونه جلسات برگزار شده در رابطه با منظومه ها</a:t>
            </a:r>
            <a:endParaRPr lang="en-US" sz="1400" dirty="0">
              <a:ln w="1905"/>
              <a:solidFill>
                <a:schemeClr val="tx2"/>
              </a:solidFill>
              <a:effectLst>
                <a:innerShdw blurRad="69850" dist="43180" dir="5400000">
                  <a:srgbClr val="000000">
                    <a:alpha val="65000"/>
                  </a:srgbClr>
                </a:innerShdw>
              </a:effectLst>
              <a:ea typeface="+mn-ea"/>
              <a:cs typeface="B Titr" panose="00000700000000000000" pitchFamily="2" charset="-78"/>
            </a:endParaRPr>
          </a:p>
        </p:txBody>
      </p:sp>
    </p:spTree>
    <p:extLst>
      <p:ext uri="{BB962C8B-B14F-4D97-AF65-F5344CB8AC3E}">
        <p14:creationId xmlns:p14="http://schemas.microsoft.com/office/powerpoint/2010/main" val="3576834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ounded Rectangle 3">
            <a:hlinkClick r:id="" action="ppaction://noaction"/>
          </p:cNvPr>
          <p:cNvSpPr/>
          <p:nvPr/>
        </p:nvSpPr>
        <p:spPr>
          <a:xfrm>
            <a:off x="6833151" y="1472825"/>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شناخت بخش های مورد مطالعه </a:t>
            </a:r>
            <a:endParaRPr lang="en-US" sz="1600" dirty="0">
              <a:solidFill>
                <a:schemeClr val="tx1"/>
              </a:solidFill>
              <a:cs typeface="B Titr" panose="00000700000000000000" pitchFamily="2" charset="-78"/>
            </a:endParaRPr>
          </a:p>
        </p:txBody>
      </p:sp>
      <p:sp>
        <p:nvSpPr>
          <p:cNvPr id="5" name="Rounded Rectangle 4"/>
          <p:cNvSpPr/>
          <p:nvPr/>
        </p:nvSpPr>
        <p:spPr>
          <a:xfrm>
            <a:off x="6861540" y="2905901"/>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تجزیه و تحلیل اطلاعات</a:t>
            </a:r>
            <a:endParaRPr lang="en-US" sz="1600" dirty="0">
              <a:solidFill>
                <a:schemeClr val="tx1"/>
              </a:solidFill>
              <a:cs typeface="B Titr" panose="00000700000000000000" pitchFamily="2" charset="-78"/>
            </a:endParaRPr>
          </a:p>
        </p:txBody>
      </p:sp>
      <p:sp>
        <p:nvSpPr>
          <p:cNvPr id="6" name="Rounded Rectangle 5"/>
          <p:cNvSpPr/>
          <p:nvPr/>
        </p:nvSpPr>
        <p:spPr>
          <a:xfrm>
            <a:off x="6833152" y="4508389"/>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ارائه پیشنهادات</a:t>
            </a:r>
            <a:endParaRPr lang="en-US" sz="1600" dirty="0">
              <a:solidFill>
                <a:schemeClr val="tx1"/>
              </a:solidFill>
              <a:cs typeface="B Titr" panose="00000700000000000000" pitchFamily="2" charset="-78"/>
            </a:endParaRPr>
          </a:p>
        </p:txBody>
      </p:sp>
      <p:sp>
        <p:nvSpPr>
          <p:cNvPr id="7" name="Down Arrow 6"/>
          <p:cNvSpPr/>
          <p:nvPr/>
        </p:nvSpPr>
        <p:spPr>
          <a:xfrm>
            <a:off x="7261225" y="2408238"/>
            <a:ext cx="300038" cy="4127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8" name="Down Arrow 7"/>
          <p:cNvSpPr/>
          <p:nvPr/>
        </p:nvSpPr>
        <p:spPr>
          <a:xfrm>
            <a:off x="7261225" y="3862388"/>
            <a:ext cx="300038" cy="4762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9" name="Rounded Rectangle 8"/>
          <p:cNvSpPr/>
          <p:nvPr/>
        </p:nvSpPr>
        <p:spPr>
          <a:xfrm>
            <a:off x="3654425" y="1303338"/>
            <a:ext cx="3135313" cy="1746250"/>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مصاحبه مسئولین محلی هر یک از روستاها (دهیاران و اعضای شورا)</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بررسی مسائل و مشکلات با مردم محلی</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هم اندیشی با مسئولین محلی در بخشداری های بخش</a:t>
            </a:r>
            <a:endParaRPr lang="en-US" sz="1200" dirty="0">
              <a:solidFill>
                <a:schemeClr val="tx1"/>
              </a:solidFill>
              <a:cs typeface="B Mitra" panose="00000400000000000000" pitchFamily="2" charset="-78"/>
            </a:endParaRPr>
          </a:p>
        </p:txBody>
      </p:sp>
      <p:sp>
        <p:nvSpPr>
          <p:cNvPr id="10" name="Rounded Rectangle 9"/>
          <p:cNvSpPr/>
          <p:nvPr/>
        </p:nvSpPr>
        <p:spPr>
          <a:xfrm>
            <a:off x="534988" y="2263775"/>
            <a:ext cx="2973387" cy="1666875"/>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ارائه و کنترل فرصت ها و محدودیت های تدوین شده به نخبگان محلی شناسایی شده در مرحله اول و بازنگری در آنها با توجه به دیدگاه های ایشان</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فضایی کردن فرصت ها و محدودیت های شناسایی شده به کمک نخبگان محلی با پر کردن ماتریس تناسب فضایی به کمک ایشان</a:t>
            </a:r>
            <a:endParaRPr lang="en-US" sz="1200" dirty="0">
              <a:solidFill>
                <a:schemeClr val="tx1"/>
              </a:solidFill>
              <a:cs typeface="B Mitra" panose="00000400000000000000" pitchFamily="2" charset="-78"/>
            </a:endParaRPr>
          </a:p>
        </p:txBody>
      </p:sp>
      <p:sp>
        <p:nvSpPr>
          <p:cNvPr id="11" name="Rounded Rectangle 10"/>
          <p:cNvSpPr/>
          <p:nvPr/>
        </p:nvSpPr>
        <p:spPr>
          <a:xfrm>
            <a:off x="3663950" y="3751263"/>
            <a:ext cx="3135313" cy="2405062"/>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برنامه ریزی مشارکتی با مسئولین و نخبگان محلی در بخشداری ارائه پروژه های اولیه پیشنهادی به ایشان و جمع آوری نظرات ایشان در خصوص پروژه های پیشنهادی و پروژه های جدید پیشنهاد شده در جلسه</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با حضور تمام دستگاه های مسئول در پروژه های پیشنهادی و ارائه پروژه های پیشنهادی به ایشان و دریافت نظر ایشان در خصوص پروژه ها و هم چنین سایر پروژه های پیشنهادی از نظر ایشان و همچنین نحوه پیشبرد پروژه ها</a:t>
            </a:r>
          </a:p>
          <a:p>
            <a:pPr marL="285750" indent="-285750" algn="just" rtl="1">
              <a:buFont typeface="Arial" panose="020B0604020202020204" pitchFamily="34" charset="0"/>
              <a:buChar char="•"/>
              <a:defRPr/>
            </a:pPr>
            <a:endParaRPr lang="en-US" sz="1200" dirty="0">
              <a:solidFill>
                <a:schemeClr val="tx1"/>
              </a:solidFill>
              <a:cs typeface="B Mitra" panose="00000400000000000000" pitchFamily="2" charset="-78"/>
            </a:endParaRPr>
          </a:p>
        </p:txBody>
      </p:sp>
      <p:sp>
        <p:nvSpPr>
          <p:cNvPr id="12" name="Rounded Rectangle 11"/>
          <p:cNvSpPr/>
          <p:nvPr/>
        </p:nvSpPr>
        <p:spPr>
          <a:xfrm>
            <a:off x="1062038" y="13033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اول فرایند  برنامه ریزی مشارکتی </a:t>
            </a:r>
            <a:endParaRPr lang="en-US" sz="1200" dirty="0">
              <a:solidFill>
                <a:schemeClr val="tx1"/>
              </a:solidFill>
              <a:cs typeface="B Yekan" panose="00000400000000000000" pitchFamily="2" charset="-78"/>
            </a:endParaRPr>
          </a:p>
        </p:txBody>
      </p:sp>
      <p:cxnSp>
        <p:nvCxnSpPr>
          <p:cNvPr id="13" name="Elbow Connector 12"/>
          <p:cNvCxnSpPr>
            <a:stCxn id="12" idx="3"/>
            <a:endCxn id="9" idx="1"/>
          </p:cNvCxnSpPr>
          <p:nvPr/>
        </p:nvCxnSpPr>
        <p:spPr>
          <a:xfrm>
            <a:off x="2670175" y="1620838"/>
            <a:ext cx="984250" cy="555625"/>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4" name="Rounded Rectangle 13"/>
          <p:cNvSpPr/>
          <p:nvPr/>
        </p:nvSpPr>
        <p:spPr>
          <a:xfrm>
            <a:off x="1049338" y="42497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دوم فرایند  برنامه ریزی مشارکتی </a:t>
            </a:r>
            <a:endParaRPr lang="en-US" sz="1200" dirty="0">
              <a:solidFill>
                <a:schemeClr val="tx1"/>
              </a:solidFill>
              <a:cs typeface="B Yekan" panose="00000400000000000000" pitchFamily="2" charset="-78"/>
            </a:endParaRPr>
          </a:p>
        </p:txBody>
      </p:sp>
      <p:sp>
        <p:nvSpPr>
          <p:cNvPr id="15" name="Rounded Rectangle 14"/>
          <p:cNvSpPr/>
          <p:nvPr/>
        </p:nvSpPr>
        <p:spPr>
          <a:xfrm>
            <a:off x="1062038" y="51514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سوم فرایند  برنامه ریزی مشارکتی </a:t>
            </a:r>
            <a:endParaRPr lang="en-US" sz="1200" dirty="0">
              <a:solidFill>
                <a:schemeClr val="tx1"/>
              </a:solidFill>
              <a:cs typeface="B Yekan" panose="00000400000000000000" pitchFamily="2" charset="-78"/>
            </a:endParaRPr>
          </a:p>
        </p:txBody>
      </p:sp>
      <p:cxnSp>
        <p:nvCxnSpPr>
          <p:cNvPr id="16" name="Elbow Connector 15"/>
          <p:cNvCxnSpPr>
            <a:endCxn id="14" idx="0"/>
          </p:cNvCxnSpPr>
          <p:nvPr/>
        </p:nvCxnSpPr>
        <p:spPr>
          <a:xfrm rot="5400000">
            <a:off x="1766094" y="4028282"/>
            <a:ext cx="307975" cy="134937"/>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17" name="Elbow Connector 16"/>
          <p:cNvCxnSpPr/>
          <p:nvPr/>
        </p:nvCxnSpPr>
        <p:spPr>
          <a:xfrm rot="10800000" flipV="1">
            <a:off x="2678113" y="4913313"/>
            <a:ext cx="976312" cy="619125"/>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8" name="Rectangle 17"/>
          <p:cNvSpPr/>
          <p:nvPr/>
        </p:nvSpPr>
        <p:spPr>
          <a:xfrm>
            <a:off x="3508375" y="312737"/>
            <a:ext cx="5145961" cy="400110"/>
          </a:xfrm>
          <a:prstGeom prst="rect">
            <a:avLst/>
          </a:prstGeom>
          <a:solidFill>
            <a:schemeClr val="bg1"/>
          </a:solidFill>
        </p:spPr>
        <p:txBody>
          <a:bodyPr wrap="none">
            <a:spAutoFit/>
          </a:bodyPr>
          <a:lstStyle/>
          <a:p>
            <a:pPr algn="ctr">
              <a:defRPr/>
            </a:pPr>
            <a:r>
              <a:rPr lang="fa-IR"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rPr>
              <a:t>مشارکت گروه های مردم و نهادهای مسئول در تهیه طرح</a:t>
            </a:r>
            <a:endParaRPr lang="en-US"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endParaRPr>
          </a:p>
        </p:txBody>
      </p:sp>
      <p:cxnSp>
        <p:nvCxnSpPr>
          <p:cNvPr id="19" name="Straight Connector 18"/>
          <p:cNvCxnSpPr/>
          <p:nvPr/>
        </p:nvCxnSpPr>
        <p:spPr>
          <a:xfrm flipH="1">
            <a:off x="6499225" y="1679575"/>
            <a:ext cx="36513" cy="3348038"/>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0" name="Elbow Connector 19"/>
          <p:cNvCxnSpPr/>
          <p:nvPr/>
        </p:nvCxnSpPr>
        <p:spPr>
          <a:xfrm rot="10800000" flipV="1">
            <a:off x="3502025" y="3305175"/>
            <a:ext cx="3343275" cy="11113"/>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Connector 20"/>
          <p:cNvCxnSpPr/>
          <p:nvPr/>
        </p:nvCxnSpPr>
        <p:spPr>
          <a:xfrm flipH="1">
            <a:off x="6997700" y="1935163"/>
            <a:ext cx="12700" cy="28622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flipV="1">
            <a:off x="6542088" y="5027613"/>
            <a:ext cx="303212"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V="1">
            <a:off x="6550025" y="1679575"/>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flipV="1">
            <a:off x="6788150" y="1935163"/>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6788150" y="4797425"/>
            <a:ext cx="201613" cy="4763"/>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flipV="1">
            <a:off x="6604000" y="3481388"/>
            <a:ext cx="303213" cy="47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flipV="1">
            <a:off x="6607175" y="3135313"/>
            <a:ext cx="3032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784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7"/>
                                        </p:tgtEl>
                                        <p:attrNameLst>
                                          <p:attrName>style.color</p:attrName>
                                        </p:attrNameLst>
                                      </p:cBhvr>
                                      <p:by>
                                        <p:hsl h="0" s="-12549" l="-25098"/>
                                      </p:by>
                                    </p:animClr>
                                    <p:animClr clrSpc="hsl" dir="cw">
                                      <p:cBhvr>
                                        <p:cTn id="7" dur="500" fill="hold"/>
                                        <p:tgtEl>
                                          <p:spTgt spid="7"/>
                                        </p:tgtEl>
                                        <p:attrNameLst>
                                          <p:attrName>fillcolor</p:attrName>
                                        </p:attrNameLst>
                                      </p:cBhvr>
                                      <p:by>
                                        <p:hsl h="0" s="-12549" l="-25098"/>
                                      </p:by>
                                    </p:animClr>
                                    <p:animClr clrSpc="hsl" dir="cw">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8"/>
                                        </p:tgtEl>
                                        <p:attrNameLst>
                                          <p:attrName>style.color</p:attrName>
                                        </p:attrNameLst>
                                      </p:cBhvr>
                                      <p:by>
                                        <p:hsl h="0" s="-12549" l="-25098"/>
                                      </p:by>
                                    </p:animClr>
                                    <p:animClr clrSpc="hsl" dir="cw">
                                      <p:cBhvr>
                                        <p:cTn id="12" dur="500" fill="hold"/>
                                        <p:tgtEl>
                                          <p:spTgt spid="8"/>
                                        </p:tgtEl>
                                        <p:attrNameLst>
                                          <p:attrName>fillcolor</p:attrName>
                                        </p:attrNameLst>
                                      </p:cBhvr>
                                      <p:by>
                                        <p:hsl h="0" s="-12549" l="-25098"/>
                                      </p:by>
                                    </p:animClr>
                                    <p:animClr clrSpc="hsl" dir="cw">
                                      <p:cBhvr>
                                        <p:cTn id="13" dur="500" fill="hold"/>
                                        <p:tgtEl>
                                          <p:spTgt spid="8"/>
                                        </p:tgtEl>
                                        <p:attrNameLst>
                                          <p:attrName>stroke.color</p:attrName>
                                        </p:attrNameLst>
                                      </p:cBhvr>
                                      <p:by>
                                        <p:hsl h="0" s="-12549" l="-25098"/>
                                      </p:by>
                                    </p:animClr>
                                    <p:set>
                                      <p:cBhvr>
                                        <p:cTn id="14" dur="500" fill="hold"/>
                                        <p:tgtEl>
                                          <p:spTgt spid="8"/>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10"/>
                                        </p:tgtEl>
                                        <p:attrNameLst>
                                          <p:attrName>style.color</p:attrName>
                                        </p:attrNameLst>
                                      </p:cBhvr>
                                      <p:by>
                                        <p:hsl h="0" s="-12549" l="-25098"/>
                                      </p:by>
                                    </p:animClr>
                                    <p:animClr clrSpc="hsl" dir="cw">
                                      <p:cBhvr>
                                        <p:cTn id="22" dur="500" fill="hold"/>
                                        <p:tgtEl>
                                          <p:spTgt spid="10"/>
                                        </p:tgtEl>
                                        <p:attrNameLst>
                                          <p:attrName>fillcolor</p:attrName>
                                        </p:attrNameLst>
                                      </p:cBhvr>
                                      <p:by>
                                        <p:hsl h="0" s="-12549" l="-25098"/>
                                      </p:by>
                                    </p:animClr>
                                    <p:animClr clrSpc="hsl" dir="cw">
                                      <p:cBhvr>
                                        <p:cTn id="23" dur="500" fill="hold"/>
                                        <p:tgtEl>
                                          <p:spTgt spid="10"/>
                                        </p:tgtEl>
                                        <p:attrNameLst>
                                          <p:attrName>stroke.color</p:attrName>
                                        </p:attrNameLst>
                                      </p:cBhvr>
                                      <p:by>
                                        <p:hsl h="0" s="-12549" l="-25098"/>
                                      </p:by>
                                    </p:animClr>
                                    <p:set>
                                      <p:cBhvr>
                                        <p:cTn id="24" dur="500" fill="hold"/>
                                        <p:tgtEl>
                                          <p:spTgt spid="10"/>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12"/>
                                        </p:tgtEl>
                                        <p:attrNameLst>
                                          <p:attrName>style.color</p:attrName>
                                        </p:attrNameLst>
                                      </p:cBhvr>
                                      <p:by>
                                        <p:hsl h="0" s="-12549" l="-25098"/>
                                      </p:by>
                                    </p:animClr>
                                    <p:animClr clrSpc="hsl" dir="cw">
                                      <p:cBhvr>
                                        <p:cTn id="27" dur="500" fill="hold"/>
                                        <p:tgtEl>
                                          <p:spTgt spid="12"/>
                                        </p:tgtEl>
                                        <p:attrNameLst>
                                          <p:attrName>fillcolor</p:attrName>
                                        </p:attrNameLst>
                                      </p:cBhvr>
                                      <p:by>
                                        <p:hsl h="0" s="-12549" l="-25098"/>
                                      </p:by>
                                    </p:animClr>
                                    <p:animClr clrSpc="hsl" dir="cw">
                                      <p:cBhvr>
                                        <p:cTn id="28" dur="500" fill="hold"/>
                                        <p:tgtEl>
                                          <p:spTgt spid="12"/>
                                        </p:tgtEl>
                                        <p:attrNameLst>
                                          <p:attrName>stroke.color</p:attrName>
                                        </p:attrNameLst>
                                      </p:cBhvr>
                                      <p:by>
                                        <p:hsl h="0" s="-12549" l="-25098"/>
                                      </p:by>
                                    </p:animClr>
                                    <p:set>
                                      <p:cBhvr>
                                        <p:cTn id="29" dur="500" fill="hold"/>
                                        <p:tgtEl>
                                          <p:spTgt spid="12"/>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13"/>
                                        </p:tgtEl>
                                        <p:attrNameLst>
                                          <p:attrName>style.color</p:attrName>
                                        </p:attrNameLst>
                                      </p:cBhvr>
                                      <p:by>
                                        <p:hsl h="0" s="-12549" l="-25098"/>
                                      </p:by>
                                    </p:animClr>
                                    <p:animClr clrSpc="hsl" dir="cw">
                                      <p:cBhvr>
                                        <p:cTn id="32" dur="500" fill="hold"/>
                                        <p:tgtEl>
                                          <p:spTgt spid="13"/>
                                        </p:tgtEl>
                                        <p:attrNameLst>
                                          <p:attrName>fillcolor</p:attrName>
                                        </p:attrNameLst>
                                      </p:cBhvr>
                                      <p:by>
                                        <p:hsl h="0" s="-12549" l="-25098"/>
                                      </p:by>
                                    </p:animClr>
                                    <p:animClr clrSpc="hsl" dir="cw">
                                      <p:cBhvr>
                                        <p:cTn id="33" dur="500" fill="hold"/>
                                        <p:tgtEl>
                                          <p:spTgt spid="13"/>
                                        </p:tgtEl>
                                        <p:attrNameLst>
                                          <p:attrName>stroke.color</p:attrName>
                                        </p:attrNameLst>
                                      </p:cBhvr>
                                      <p:by>
                                        <p:hsl h="0" s="-12549" l="-25098"/>
                                      </p:by>
                                    </p:animClr>
                                    <p:set>
                                      <p:cBhvr>
                                        <p:cTn id="34" dur="500" fill="hold"/>
                                        <p:tgtEl>
                                          <p:spTgt spid="13"/>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14"/>
                                        </p:tgtEl>
                                        <p:attrNameLst>
                                          <p:attrName>style.color</p:attrName>
                                        </p:attrNameLst>
                                      </p:cBhvr>
                                      <p:by>
                                        <p:hsl h="0" s="-12549" l="-25098"/>
                                      </p:by>
                                    </p:animClr>
                                    <p:animClr clrSpc="hsl" dir="cw">
                                      <p:cBhvr>
                                        <p:cTn id="37" dur="500" fill="hold"/>
                                        <p:tgtEl>
                                          <p:spTgt spid="14"/>
                                        </p:tgtEl>
                                        <p:attrNameLst>
                                          <p:attrName>fillcolor</p:attrName>
                                        </p:attrNameLst>
                                      </p:cBhvr>
                                      <p:by>
                                        <p:hsl h="0" s="-12549" l="-25098"/>
                                      </p:by>
                                    </p:animClr>
                                    <p:animClr clrSpc="hsl" dir="cw">
                                      <p:cBhvr>
                                        <p:cTn id="38" dur="500" fill="hold"/>
                                        <p:tgtEl>
                                          <p:spTgt spid="14"/>
                                        </p:tgtEl>
                                        <p:attrNameLst>
                                          <p:attrName>stroke.color</p:attrName>
                                        </p:attrNameLst>
                                      </p:cBhvr>
                                      <p:by>
                                        <p:hsl h="0" s="-12549" l="-25098"/>
                                      </p:by>
                                    </p:animClr>
                                    <p:set>
                                      <p:cBhvr>
                                        <p:cTn id="39" dur="500" fill="hold"/>
                                        <p:tgtEl>
                                          <p:spTgt spid="14"/>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childTnLst>
                          </p:cTn>
                        </p:par>
                        <p:par>
                          <p:cTn id="45" fill="hold">
                            <p:stCondLst>
                              <p:cond delay="500"/>
                            </p:stCondLst>
                            <p:childTnLst>
                              <p:par>
                                <p:cTn id="46" presetID="26" presetClass="emph" presetSubtype="0" repeatCount="2000" fill="hold" grpId="0" nodeType="after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par>
                                <p:cTn id="49" presetID="24" presetClass="emph" presetSubtype="0" fill="hold" nodeType="withEffect">
                                  <p:stCondLst>
                                    <p:cond delay="0"/>
                                  </p:stCondLst>
                                  <p:childTnLst>
                                    <p:animClr clrSpc="hsl" dir="cw">
                                      <p:cBhvr override="childStyle">
                                        <p:cTn id="50" dur="500" fill="hold"/>
                                        <p:tgtEl>
                                          <p:spTgt spid="19"/>
                                        </p:tgtEl>
                                        <p:attrNameLst>
                                          <p:attrName>style.color</p:attrName>
                                        </p:attrNameLst>
                                      </p:cBhvr>
                                      <p:by>
                                        <p:hsl h="0" s="-12549" l="-25098"/>
                                      </p:by>
                                    </p:animClr>
                                    <p:animClr clrSpc="hsl" dir="cw">
                                      <p:cBhvr>
                                        <p:cTn id="51" dur="500" fill="hold"/>
                                        <p:tgtEl>
                                          <p:spTgt spid="19"/>
                                        </p:tgtEl>
                                        <p:attrNameLst>
                                          <p:attrName>fillcolor</p:attrName>
                                        </p:attrNameLst>
                                      </p:cBhvr>
                                      <p:by>
                                        <p:hsl h="0" s="-12549" l="-25098"/>
                                      </p:by>
                                    </p:animClr>
                                    <p:animClr clrSpc="hsl" dir="cw">
                                      <p:cBhvr>
                                        <p:cTn id="52" dur="500" fill="hold"/>
                                        <p:tgtEl>
                                          <p:spTgt spid="19"/>
                                        </p:tgtEl>
                                        <p:attrNameLst>
                                          <p:attrName>stroke.color</p:attrName>
                                        </p:attrNameLst>
                                      </p:cBhvr>
                                      <p:by>
                                        <p:hsl h="0" s="-12549" l="-25098"/>
                                      </p:by>
                                    </p:animClr>
                                    <p:set>
                                      <p:cBhvr>
                                        <p:cTn id="53" dur="500" fill="hold"/>
                                        <p:tgtEl>
                                          <p:spTgt spid="19"/>
                                        </p:tgtEl>
                                        <p:attrNameLst>
                                          <p:attrName>fill.type</p:attrName>
                                        </p:attrNameLst>
                                      </p:cBhvr>
                                      <p:to>
                                        <p:strVal val="solid"/>
                                      </p:to>
                                    </p:set>
                                  </p:childTnLst>
                                </p:cTn>
                              </p:par>
                              <p:par>
                                <p:cTn id="54" presetID="24" presetClass="emph" presetSubtype="0" fill="hold" nodeType="withEffect">
                                  <p:stCondLst>
                                    <p:cond delay="0"/>
                                  </p:stCondLst>
                                  <p:childTnLst>
                                    <p:animClr clrSpc="hsl" dir="cw">
                                      <p:cBhvr override="childStyle">
                                        <p:cTn id="55" dur="500" fill="hold"/>
                                        <p:tgtEl>
                                          <p:spTgt spid="21"/>
                                        </p:tgtEl>
                                        <p:attrNameLst>
                                          <p:attrName>style.color</p:attrName>
                                        </p:attrNameLst>
                                      </p:cBhvr>
                                      <p:by>
                                        <p:hsl h="0" s="-12549" l="-25098"/>
                                      </p:by>
                                    </p:animClr>
                                    <p:animClr clrSpc="hsl" dir="cw">
                                      <p:cBhvr>
                                        <p:cTn id="56" dur="500" fill="hold"/>
                                        <p:tgtEl>
                                          <p:spTgt spid="21"/>
                                        </p:tgtEl>
                                        <p:attrNameLst>
                                          <p:attrName>fillcolor</p:attrName>
                                        </p:attrNameLst>
                                      </p:cBhvr>
                                      <p:by>
                                        <p:hsl h="0" s="-12549" l="-25098"/>
                                      </p:by>
                                    </p:animClr>
                                    <p:animClr clrSpc="hsl" dir="cw">
                                      <p:cBhvr>
                                        <p:cTn id="57" dur="500" fill="hold"/>
                                        <p:tgtEl>
                                          <p:spTgt spid="21"/>
                                        </p:tgtEl>
                                        <p:attrNameLst>
                                          <p:attrName>stroke.color</p:attrName>
                                        </p:attrNameLst>
                                      </p:cBhvr>
                                      <p:by>
                                        <p:hsl h="0" s="-12549" l="-25098"/>
                                      </p:by>
                                    </p:animClr>
                                    <p:set>
                                      <p:cBhvr>
                                        <p:cTn id="58" dur="500" fill="hold"/>
                                        <p:tgtEl>
                                          <p:spTgt spid="21"/>
                                        </p:tgtEl>
                                        <p:attrNameLst>
                                          <p:attrName>fill.type</p:attrName>
                                        </p:attrNameLst>
                                      </p:cBhvr>
                                      <p:to>
                                        <p:strVal val="solid"/>
                                      </p:to>
                                    </p:set>
                                  </p:childTnLst>
                                </p:cTn>
                              </p:par>
                              <p:par>
                                <p:cTn id="59" presetID="24" presetClass="emph" presetSubtype="0" fill="hold" nodeType="withEffect">
                                  <p:stCondLst>
                                    <p:cond delay="0"/>
                                  </p:stCondLst>
                                  <p:childTnLst>
                                    <p:animClr clrSpc="hsl" dir="cw">
                                      <p:cBhvr override="childStyle">
                                        <p:cTn id="60" dur="500" fill="hold"/>
                                        <p:tgtEl>
                                          <p:spTgt spid="22"/>
                                        </p:tgtEl>
                                        <p:attrNameLst>
                                          <p:attrName>style.color</p:attrName>
                                        </p:attrNameLst>
                                      </p:cBhvr>
                                      <p:by>
                                        <p:hsl h="0" s="-12549" l="-25098"/>
                                      </p:by>
                                    </p:animClr>
                                    <p:animClr clrSpc="hsl" dir="cw">
                                      <p:cBhvr>
                                        <p:cTn id="61" dur="500" fill="hold"/>
                                        <p:tgtEl>
                                          <p:spTgt spid="22"/>
                                        </p:tgtEl>
                                        <p:attrNameLst>
                                          <p:attrName>fillcolor</p:attrName>
                                        </p:attrNameLst>
                                      </p:cBhvr>
                                      <p:by>
                                        <p:hsl h="0" s="-12549" l="-25098"/>
                                      </p:by>
                                    </p:animClr>
                                    <p:animClr clrSpc="hsl" dir="cw">
                                      <p:cBhvr>
                                        <p:cTn id="62" dur="500" fill="hold"/>
                                        <p:tgtEl>
                                          <p:spTgt spid="22"/>
                                        </p:tgtEl>
                                        <p:attrNameLst>
                                          <p:attrName>stroke.color</p:attrName>
                                        </p:attrNameLst>
                                      </p:cBhvr>
                                      <p:by>
                                        <p:hsl h="0" s="-12549" l="-25098"/>
                                      </p:by>
                                    </p:animClr>
                                    <p:set>
                                      <p:cBhvr>
                                        <p:cTn id="63" dur="500" fill="hold"/>
                                        <p:tgtEl>
                                          <p:spTgt spid="22"/>
                                        </p:tgtEl>
                                        <p:attrNameLst>
                                          <p:attrName>fill.type</p:attrName>
                                        </p:attrNameLst>
                                      </p:cBhvr>
                                      <p:to>
                                        <p:strVal val="solid"/>
                                      </p:to>
                                    </p:set>
                                  </p:childTnLst>
                                </p:cTn>
                              </p:par>
                              <p:par>
                                <p:cTn id="64" presetID="24" presetClass="emph" presetSubtype="0" fill="hold" nodeType="withEffect">
                                  <p:stCondLst>
                                    <p:cond delay="0"/>
                                  </p:stCondLst>
                                  <p:childTnLst>
                                    <p:animClr clrSpc="hsl" dir="cw">
                                      <p:cBhvr override="childStyle">
                                        <p:cTn id="65" dur="500" fill="hold"/>
                                        <p:tgtEl>
                                          <p:spTgt spid="23"/>
                                        </p:tgtEl>
                                        <p:attrNameLst>
                                          <p:attrName>style.color</p:attrName>
                                        </p:attrNameLst>
                                      </p:cBhvr>
                                      <p:by>
                                        <p:hsl h="0" s="-12549" l="-25098"/>
                                      </p:by>
                                    </p:animClr>
                                    <p:animClr clrSpc="hsl" dir="cw">
                                      <p:cBhvr>
                                        <p:cTn id="66" dur="500" fill="hold"/>
                                        <p:tgtEl>
                                          <p:spTgt spid="23"/>
                                        </p:tgtEl>
                                        <p:attrNameLst>
                                          <p:attrName>fillcolor</p:attrName>
                                        </p:attrNameLst>
                                      </p:cBhvr>
                                      <p:by>
                                        <p:hsl h="0" s="-12549" l="-25098"/>
                                      </p:by>
                                    </p:animClr>
                                    <p:animClr clrSpc="hsl" dir="cw">
                                      <p:cBhvr>
                                        <p:cTn id="67" dur="500" fill="hold"/>
                                        <p:tgtEl>
                                          <p:spTgt spid="23"/>
                                        </p:tgtEl>
                                        <p:attrNameLst>
                                          <p:attrName>stroke.color</p:attrName>
                                        </p:attrNameLst>
                                      </p:cBhvr>
                                      <p:by>
                                        <p:hsl h="0" s="-12549" l="-25098"/>
                                      </p:by>
                                    </p:animClr>
                                    <p:set>
                                      <p:cBhvr>
                                        <p:cTn id="68" dur="500" fill="hold"/>
                                        <p:tgtEl>
                                          <p:spTgt spid="23"/>
                                        </p:tgtEl>
                                        <p:attrNameLst>
                                          <p:attrName>fill.type</p:attrName>
                                        </p:attrNameLst>
                                      </p:cBhvr>
                                      <p:to>
                                        <p:strVal val="solid"/>
                                      </p:to>
                                    </p:set>
                                  </p:childTnLst>
                                </p:cTn>
                              </p:par>
                              <p:par>
                                <p:cTn id="69" presetID="24" presetClass="emph" presetSubtype="0" fill="hold" nodeType="withEffect">
                                  <p:stCondLst>
                                    <p:cond delay="0"/>
                                  </p:stCondLst>
                                  <p:childTnLst>
                                    <p:animClr clrSpc="hsl" dir="cw">
                                      <p:cBhvr override="childStyle">
                                        <p:cTn id="70" dur="500" fill="hold"/>
                                        <p:tgtEl>
                                          <p:spTgt spid="24"/>
                                        </p:tgtEl>
                                        <p:attrNameLst>
                                          <p:attrName>style.color</p:attrName>
                                        </p:attrNameLst>
                                      </p:cBhvr>
                                      <p:by>
                                        <p:hsl h="0" s="-12549" l="-25098"/>
                                      </p:by>
                                    </p:animClr>
                                    <p:animClr clrSpc="hsl" dir="cw">
                                      <p:cBhvr>
                                        <p:cTn id="71" dur="500" fill="hold"/>
                                        <p:tgtEl>
                                          <p:spTgt spid="24"/>
                                        </p:tgtEl>
                                        <p:attrNameLst>
                                          <p:attrName>fillcolor</p:attrName>
                                        </p:attrNameLst>
                                      </p:cBhvr>
                                      <p:by>
                                        <p:hsl h="0" s="-12549" l="-25098"/>
                                      </p:by>
                                    </p:animClr>
                                    <p:animClr clrSpc="hsl" dir="cw">
                                      <p:cBhvr>
                                        <p:cTn id="72" dur="500" fill="hold"/>
                                        <p:tgtEl>
                                          <p:spTgt spid="24"/>
                                        </p:tgtEl>
                                        <p:attrNameLst>
                                          <p:attrName>stroke.color</p:attrName>
                                        </p:attrNameLst>
                                      </p:cBhvr>
                                      <p:by>
                                        <p:hsl h="0" s="-12549" l="-25098"/>
                                      </p:by>
                                    </p:animClr>
                                    <p:set>
                                      <p:cBhvr>
                                        <p:cTn id="73" dur="500" fill="hold"/>
                                        <p:tgtEl>
                                          <p:spTgt spid="24"/>
                                        </p:tgtEl>
                                        <p:attrNameLst>
                                          <p:attrName>fill.type</p:attrName>
                                        </p:attrNameLst>
                                      </p:cBhvr>
                                      <p:to>
                                        <p:strVal val="solid"/>
                                      </p:to>
                                    </p:set>
                                  </p:childTnLst>
                                </p:cTn>
                              </p:par>
                              <p:par>
                                <p:cTn id="74" presetID="24" presetClass="emph" presetSubtype="0" fill="hold" nodeType="withEffect">
                                  <p:stCondLst>
                                    <p:cond delay="0"/>
                                  </p:stCondLst>
                                  <p:childTnLst>
                                    <p:animClr clrSpc="hsl" dir="cw">
                                      <p:cBhvr override="childStyle">
                                        <p:cTn id="75" dur="500" fill="hold"/>
                                        <p:tgtEl>
                                          <p:spTgt spid="25"/>
                                        </p:tgtEl>
                                        <p:attrNameLst>
                                          <p:attrName>style.color</p:attrName>
                                        </p:attrNameLst>
                                      </p:cBhvr>
                                      <p:by>
                                        <p:hsl h="0" s="-12549" l="-25098"/>
                                      </p:by>
                                    </p:animClr>
                                    <p:animClr clrSpc="hsl" dir="cw">
                                      <p:cBhvr>
                                        <p:cTn id="76" dur="500" fill="hold"/>
                                        <p:tgtEl>
                                          <p:spTgt spid="25"/>
                                        </p:tgtEl>
                                        <p:attrNameLst>
                                          <p:attrName>fillcolor</p:attrName>
                                        </p:attrNameLst>
                                      </p:cBhvr>
                                      <p:by>
                                        <p:hsl h="0" s="-12549" l="-25098"/>
                                      </p:by>
                                    </p:animClr>
                                    <p:animClr clrSpc="hsl" dir="cw">
                                      <p:cBhvr>
                                        <p:cTn id="77" dur="500" fill="hold"/>
                                        <p:tgtEl>
                                          <p:spTgt spid="25"/>
                                        </p:tgtEl>
                                        <p:attrNameLst>
                                          <p:attrName>stroke.color</p:attrName>
                                        </p:attrNameLst>
                                      </p:cBhvr>
                                      <p:by>
                                        <p:hsl h="0" s="-12549" l="-25098"/>
                                      </p:by>
                                    </p:animClr>
                                    <p:set>
                                      <p:cBhvr>
                                        <p:cTn id="78" dur="500" fill="hold"/>
                                        <p:tgtEl>
                                          <p:spTgt spid="25"/>
                                        </p:tgtEl>
                                        <p:attrNameLst>
                                          <p:attrName>fill.type</p:attrName>
                                        </p:attrNameLst>
                                      </p:cBhvr>
                                      <p:to>
                                        <p:strVal val="solid"/>
                                      </p:to>
                                    </p:set>
                                  </p:childTnLst>
                                </p:cTn>
                              </p:par>
                              <p:par>
                                <p:cTn id="79" presetID="24" presetClass="emph" presetSubtype="0" fill="hold" nodeType="withEffect">
                                  <p:stCondLst>
                                    <p:cond delay="0"/>
                                  </p:stCondLst>
                                  <p:childTnLst>
                                    <p:animClr clrSpc="hsl" dir="cw">
                                      <p:cBhvr override="childStyle">
                                        <p:cTn id="80" dur="500" fill="hold"/>
                                        <p:tgtEl>
                                          <p:spTgt spid="26"/>
                                        </p:tgtEl>
                                        <p:attrNameLst>
                                          <p:attrName>style.color</p:attrName>
                                        </p:attrNameLst>
                                      </p:cBhvr>
                                      <p:by>
                                        <p:hsl h="0" s="-12549" l="-25098"/>
                                      </p:by>
                                    </p:animClr>
                                    <p:animClr clrSpc="hsl" dir="cw">
                                      <p:cBhvr>
                                        <p:cTn id="81" dur="500" fill="hold"/>
                                        <p:tgtEl>
                                          <p:spTgt spid="26"/>
                                        </p:tgtEl>
                                        <p:attrNameLst>
                                          <p:attrName>fillcolor</p:attrName>
                                        </p:attrNameLst>
                                      </p:cBhvr>
                                      <p:by>
                                        <p:hsl h="0" s="-12549" l="-25098"/>
                                      </p:by>
                                    </p:animClr>
                                    <p:animClr clrSpc="hsl" dir="cw">
                                      <p:cBhvr>
                                        <p:cTn id="82" dur="500" fill="hold"/>
                                        <p:tgtEl>
                                          <p:spTgt spid="26"/>
                                        </p:tgtEl>
                                        <p:attrNameLst>
                                          <p:attrName>stroke.color</p:attrName>
                                        </p:attrNameLst>
                                      </p:cBhvr>
                                      <p:by>
                                        <p:hsl h="0" s="-12549" l="-25098"/>
                                      </p:by>
                                    </p:animClr>
                                    <p:set>
                                      <p:cBhvr>
                                        <p:cTn id="83" dur="500" fill="hold"/>
                                        <p:tgtEl>
                                          <p:spTgt spid="26"/>
                                        </p:tgtEl>
                                        <p:attrNameLst>
                                          <p:attrName>fill.type</p:attrName>
                                        </p:attrNameLst>
                                      </p:cBhvr>
                                      <p:to>
                                        <p:strVal val="solid"/>
                                      </p:to>
                                    </p:set>
                                  </p:childTnLst>
                                </p:cTn>
                              </p:par>
                              <p:par>
                                <p:cTn id="84" presetID="24" presetClass="emph" presetSubtype="0" fill="hold" nodeType="withEffect">
                                  <p:stCondLst>
                                    <p:cond delay="0"/>
                                  </p:stCondLst>
                                  <p:childTnLst>
                                    <p:animClr clrSpc="hsl" dir="cw">
                                      <p:cBhvr override="childStyle">
                                        <p:cTn id="85" dur="500" fill="hold"/>
                                        <p:tgtEl>
                                          <p:spTgt spid="27"/>
                                        </p:tgtEl>
                                        <p:attrNameLst>
                                          <p:attrName>style.color</p:attrName>
                                        </p:attrNameLst>
                                      </p:cBhvr>
                                      <p:by>
                                        <p:hsl h="0" s="-12549" l="-25098"/>
                                      </p:by>
                                    </p:animClr>
                                    <p:animClr clrSpc="hsl" dir="cw">
                                      <p:cBhvr>
                                        <p:cTn id="86" dur="500" fill="hold"/>
                                        <p:tgtEl>
                                          <p:spTgt spid="27"/>
                                        </p:tgtEl>
                                        <p:attrNameLst>
                                          <p:attrName>fillcolor</p:attrName>
                                        </p:attrNameLst>
                                      </p:cBhvr>
                                      <p:by>
                                        <p:hsl h="0" s="-12549" l="-25098"/>
                                      </p:by>
                                    </p:animClr>
                                    <p:animClr clrSpc="hsl" dir="cw">
                                      <p:cBhvr>
                                        <p:cTn id="87" dur="500" fill="hold"/>
                                        <p:tgtEl>
                                          <p:spTgt spid="27"/>
                                        </p:tgtEl>
                                        <p:attrNameLst>
                                          <p:attrName>stroke.color</p:attrName>
                                        </p:attrNameLst>
                                      </p:cBhvr>
                                      <p:by>
                                        <p:hsl h="0" s="-12549" l="-25098"/>
                                      </p:by>
                                    </p:animClr>
                                    <p:set>
                                      <p:cBhvr>
                                        <p:cTn id="88"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450" y="1561379"/>
            <a:ext cx="4650346" cy="45354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572000" y="1605918"/>
            <a:ext cx="4456091" cy="4570350"/>
          </a:xfrm>
          <a:prstGeom prst="rect">
            <a:avLst/>
          </a:prstGeom>
        </p:spPr>
      </p:pic>
      <p:sp>
        <p:nvSpPr>
          <p:cNvPr id="6" name="Rectangle 5"/>
          <p:cNvSpPr/>
          <p:nvPr/>
        </p:nvSpPr>
        <p:spPr>
          <a:xfrm>
            <a:off x="3367567" y="242663"/>
            <a:ext cx="5660524" cy="553357"/>
          </a:xfrm>
          <a:prstGeom prst="rect">
            <a:avLst/>
          </a:prstGeom>
        </p:spPr>
        <p:txBody>
          <a:bodyPr wrap="none">
            <a:spAutoFit/>
          </a:bodyPr>
          <a:lstStyle/>
          <a:p>
            <a:pPr algn="just" rtl="1">
              <a:lnSpc>
                <a:spcPct val="107000"/>
              </a:lnSpc>
              <a:spcAft>
                <a:spcPts val="0"/>
              </a:spcAft>
            </a:pPr>
            <a:r>
              <a:rPr lang="fa-IR"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نمونه تصاویر </a:t>
            </a:r>
            <a:r>
              <a:rPr lang="ar-SA"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تشکیل </a:t>
            </a:r>
            <a:r>
              <a:rPr lang="ar-SA" sz="2800" b="1" spc="50" dirty="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کارگروه‌های مشارکتی</a:t>
            </a:r>
            <a:endParaRPr lang="en-US" sz="2000" b="1" spc="50" dirty="0">
              <a:ln w="9525" cmpd="sng">
                <a:solidFill>
                  <a:sysClr val="windowText" lastClr="000000"/>
                </a:solidFill>
                <a:prstDash val="solid"/>
              </a:ln>
              <a:solidFill>
                <a:srgbClr val="95651F"/>
              </a:solidFill>
              <a:effectLst>
                <a:glow rad="38100">
                  <a:schemeClr val="accent1">
                    <a:alpha val="40000"/>
                  </a:schemeClr>
                </a:glo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9025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44450" y="273484"/>
            <a:ext cx="4566187"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3778"/>
          <a:stretch/>
        </p:blipFill>
        <p:spPr bwMode="auto">
          <a:xfrm>
            <a:off x="4610637" y="565928"/>
            <a:ext cx="4425412" cy="317796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173225" y="29731"/>
            <a:ext cx="3507692" cy="553357"/>
          </a:xfrm>
          <a:prstGeom prst="rect">
            <a:avLst/>
          </a:prstGeom>
        </p:spPr>
        <p:txBody>
          <a:bodyPr wrap="none">
            <a:spAutoFit/>
          </a:bodyPr>
          <a:lstStyle/>
          <a:p>
            <a:pPr algn="just" rtl="1">
              <a:lnSpc>
                <a:spcPct val="107000"/>
              </a:lnSpc>
              <a:spcAft>
                <a:spcPts val="0"/>
              </a:spcAft>
            </a:pPr>
            <a:r>
              <a:rPr lang="fa-IR"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rPr>
              <a:t>نمونه نقشه منابع روستایی</a:t>
            </a:r>
            <a:endParaRPr lang="en-US" sz="2000" b="1" spc="50" dirty="0">
              <a:ln w="9525" cmpd="sng">
                <a:solidFill>
                  <a:sysClr val="windowText" lastClr="000000"/>
                </a:solidFill>
                <a:prstDash val="solid"/>
              </a:ln>
              <a:solidFill>
                <a:srgbClr val="95651F"/>
              </a:solidFill>
              <a:effectLst>
                <a:glow rad="38100">
                  <a:schemeClr val="accent1">
                    <a:alpha val="40000"/>
                  </a:schemeClr>
                </a:glow>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450" y="3271223"/>
            <a:ext cx="5049054" cy="3340714"/>
          </a:xfrm>
          <a:prstGeom prst="rect">
            <a:avLst/>
          </a:prstGeom>
        </p:spPr>
      </p:pic>
      <p:sp>
        <p:nvSpPr>
          <p:cNvPr id="7" name="Rectangle 6"/>
          <p:cNvSpPr/>
          <p:nvPr/>
        </p:nvSpPr>
        <p:spPr>
          <a:xfrm>
            <a:off x="164071" y="465915"/>
            <a:ext cx="3775456" cy="2332562"/>
          </a:xfrm>
          <a:prstGeom prst="rect">
            <a:avLst/>
          </a:prstGeom>
        </p:spPr>
        <p:txBody>
          <a:bodyPr wrap="none">
            <a:spAutoFit/>
          </a:bodyPr>
          <a:lstStyle/>
          <a:p>
            <a:pPr algn="ctr" rtl="1">
              <a:lnSpc>
                <a:spcPct val="107000"/>
              </a:lnSpc>
              <a:spcAft>
                <a:spcPts val="0"/>
              </a:spcAft>
            </a:pPr>
            <a:r>
              <a:rPr lang="fa-IR" sz="1800" b="1" spc="50" dirty="0" smtClean="0">
                <a:ln w="9525" cmpd="sng">
                  <a:solidFill>
                    <a:sysClr val="windowText" lastClr="000000"/>
                  </a:solidFill>
                  <a:prstDash val="solid"/>
                </a:ln>
                <a:solidFill>
                  <a:schemeClr val="tx2">
                    <a:lumMod val="50000"/>
                  </a:schemeClr>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rPr>
              <a:t>اسفجین</a:t>
            </a:r>
          </a:p>
          <a:p>
            <a:pPr algn="r" rtl="1"/>
            <a:r>
              <a:rPr lang="fa-IR" sz="1400" b="1" dirty="0">
                <a:solidFill>
                  <a:schemeClr val="tx2">
                    <a:lumMod val="50000"/>
                  </a:schemeClr>
                </a:solidFill>
                <a:cs typeface="B Nazanin" panose="00000400000000000000" pitchFamily="2" charset="-78"/>
              </a:rPr>
              <a:t>مسیر رودخانه زنجانرود و رودهای فرعی </a:t>
            </a:r>
            <a:endParaRPr lang="fa-IR" sz="1400" b="1" dirty="0" smtClean="0">
              <a:solidFill>
                <a:schemeClr val="tx2">
                  <a:lumMod val="50000"/>
                </a:schemeClr>
              </a:solidFill>
              <a:cs typeface="B Nazanin" panose="00000400000000000000" pitchFamily="2" charset="-78"/>
            </a:endParaRPr>
          </a:p>
          <a:p>
            <a:pPr algn="r" rtl="1"/>
            <a:r>
              <a:rPr lang="fa-IR" sz="1400" b="1" dirty="0" smtClean="0">
                <a:solidFill>
                  <a:schemeClr val="tx2">
                    <a:lumMod val="50000"/>
                  </a:schemeClr>
                </a:solidFill>
                <a:cs typeface="B Nazanin" panose="00000400000000000000" pitchFamily="2" charset="-78"/>
              </a:rPr>
              <a:t>از </a:t>
            </a:r>
            <a:r>
              <a:rPr lang="fa-IR" sz="1400" b="1" dirty="0">
                <a:solidFill>
                  <a:schemeClr val="tx2">
                    <a:lumMod val="50000"/>
                  </a:schemeClr>
                </a:solidFill>
                <a:cs typeface="B Nazanin" panose="00000400000000000000" pitchFamily="2" charset="-78"/>
              </a:rPr>
              <a:t>جمله حاج ارش، داشکسن،ملالر و گرجی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جاده ترانزیتی زنجان-میانه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عبور راه ریلی </a:t>
            </a:r>
            <a:r>
              <a:rPr lang="fa-IR" sz="1400" b="1" dirty="0" smtClean="0">
                <a:solidFill>
                  <a:schemeClr val="tx2">
                    <a:lumMod val="50000"/>
                  </a:schemeClr>
                </a:solidFill>
                <a:cs typeface="B Nazanin" panose="00000400000000000000" pitchFamily="2" charset="-78"/>
              </a:rPr>
              <a:t>سراسری، دو </a:t>
            </a:r>
            <a:r>
              <a:rPr lang="fa-IR" sz="1400" b="1" dirty="0">
                <a:solidFill>
                  <a:schemeClr val="tx2">
                    <a:lumMod val="50000"/>
                  </a:schemeClr>
                </a:solidFill>
                <a:cs typeface="B Nazanin" panose="00000400000000000000" pitchFamily="2" charset="-78"/>
              </a:rPr>
              <a:t>چاه عمیق و یک چاه نیمه </a:t>
            </a:r>
            <a:r>
              <a:rPr lang="fa-IR" sz="1400" b="1" dirty="0" smtClean="0">
                <a:solidFill>
                  <a:schemeClr val="tx2">
                    <a:lumMod val="50000"/>
                  </a:schemeClr>
                </a:solidFill>
                <a:cs typeface="B Nazanin" panose="00000400000000000000" pitchFamily="2" charset="-78"/>
              </a:rPr>
              <a:t>عمیق</a:t>
            </a:r>
          </a:p>
          <a:p>
            <a:pPr algn="r" rtl="1"/>
            <a:r>
              <a:rPr lang="fa-IR" sz="1400" b="1" dirty="0" smtClean="0">
                <a:solidFill>
                  <a:schemeClr val="tx2">
                    <a:lumMod val="50000"/>
                  </a:schemeClr>
                </a:solidFill>
                <a:cs typeface="B Nazanin" panose="00000400000000000000" pitchFamily="2" charset="-78"/>
              </a:rPr>
              <a:t> </a:t>
            </a:r>
            <a:r>
              <a:rPr lang="fa-IR" sz="1400" b="1" dirty="0">
                <a:solidFill>
                  <a:schemeClr val="tx2">
                    <a:lumMod val="50000"/>
                  </a:schemeClr>
                </a:solidFill>
                <a:cs typeface="B Nazanin" panose="00000400000000000000" pitchFamily="2" charset="-78"/>
              </a:rPr>
              <a:t>منابع آب </a:t>
            </a:r>
            <a:r>
              <a:rPr lang="fa-IR" sz="1400" b="1" dirty="0" smtClean="0">
                <a:solidFill>
                  <a:schemeClr val="tx2">
                    <a:lumMod val="50000"/>
                  </a:schemeClr>
                </a:solidFill>
                <a:cs typeface="B Nazanin" panose="00000400000000000000" pitchFamily="2" charset="-78"/>
              </a:rPr>
              <a:t>زیرزمینی، </a:t>
            </a:r>
            <a:r>
              <a:rPr lang="fa-IR" sz="1400" b="1" dirty="0">
                <a:solidFill>
                  <a:schemeClr val="tx2">
                    <a:lumMod val="50000"/>
                  </a:schemeClr>
                </a:solidFill>
                <a:cs typeface="B Nazanin" panose="00000400000000000000" pitchFamily="2" charset="-78"/>
              </a:rPr>
              <a:t>وجود سنگ بری(2 واحد)، </a:t>
            </a:r>
            <a:endParaRPr lang="fa-IR" sz="1400" b="1" dirty="0" smtClean="0">
              <a:solidFill>
                <a:schemeClr val="tx2">
                  <a:lumMod val="50000"/>
                </a:schemeClr>
              </a:solidFill>
              <a:cs typeface="B Nazanin" panose="00000400000000000000" pitchFamily="2" charset="-78"/>
            </a:endParaRPr>
          </a:p>
          <a:p>
            <a:pPr algn="r" rtl="1"/>
            <a:r>
              <a:rPr lang="fa-IR" sz="1400" b="1" dirty="0" smtClean="0">
                <a:solidFill>
                  <a:schemeClr val="tx2">
                    <a:lumMod val="50000"/>
                  </a:schemeClr>
                </a:solidFill>
                <a:cs typeface="B Nazanin" panose="00000400000000000000" pitchFamily="2" charset="-78"/>
              </a:rPr>
              <a:t>مرغداری(3 </a:t>
            </a:r>
            <a:r>
              <a:rPr lang="fa-IR" sz="1400" b="1" dirty="0">
                <a:solidFill>
                  <a:schemeClr val="tx2">
                    <a:lumMod val="50000"/>
                  </a:schemeClr>
                </a:solidFill>
                <a:cs typeface="B Nazanin" panose="00000400000000000000" pitchFamily="2" charset="-78"/>
              </a:rPr>
              <a:t>واحد)، </a:t>
            </a:r>
            <a:r>
              <a:rPr lang="fa-IR" sz="1400" b="1" dirty="0" smtClean="0">
                <a:solidFill>
                  <a:schemeClr val="tx2">
                    <a:lumMod val="50000"/>
                  </a:schemeClr>
                </a:solidFill>
                <a:cs typeface="B Nazanin" panose="00000400000000000000" pitchFamily="2" charset="-78"/>
              </a:rPr>
              <a:t>پرورش </a:t>
            </a:r>
            <a:r>
              <a:rPr lang="fa-IR" sz="1400" b="1" dirty="0">
                <a:solidFill>
                  <a:schemeClr val="tx2">
                    <a:lumMod val="50000"/>
                  </a:schemeClr>
                </a:solidFill>
                <a:cs typeface="B Nazanin" panose="00000400000000000000" pitchFamily="2" charset="-78"/>
              </a:rPr>
              <a:t>ماهی(3واحد) </a:t>
            </a:r>
            <a:r>
              <a:rPr lang="fa-IR" sz="1400" b="1" dirty="0" smtClean="0">
                <a:solidFill>
                  <a:schemeClr val="tx2">
                    <a:lumMod val="50000"/>
                  </a:schemeClr>
                </a:solidFill>
                <a:cs typeface="B Nazanin" panose="00000400000000000000" pitchFamily="2" charset="-78"/>
              </a:rPr>
              <a:t>یک کارگاه</a:t>
            </a:r>
          </a:p>
          <a:p>
            <a:pPr algn="r" rtl="1"/>
            <a:r>
              <a:rPr lang="fa-IR" sz="1400" b="1" dirty="0" smtClean="0">
                <a:solidFill>
                  <a:schemeClr val="tx2">
                    <a:lumMod val="50000"/>
                  </a:schemeClr>
                </a:solidFill>
                <a:cs typeface="B Nazanin" panose="00000400000000000000" pitchFamily="2" charset="-78"/>
              </a:rPr>
              <a:t> </a:t>
            </a:r>
            <a:r>
              <a:rPr lang="fa-IR" sz="1400" b="1" dirty="0">
                <a:solidFill>
                  <a:schemeClr val="tx2">
                    <a:lumMod val="50000"/>
                  </a:schemeClr>
                </a:solidFill>
                <a:cs typeface="B Nazanin" panose="00000400000000000000" pitchFamily="2" charset="-78"/>
              </a:rPr>
              <a:t>مسگری و </a:t>
            </a:r>
            <a:r>
              <a:rPr lang="fa-IR" sz="1400" b="1" dirty="0" smtClean="0">
                <a:solidFill>
                  <a:schemeClr val="tx2">
                    <a:lumMod val="50000"/>
                  </a:schemeClr>
                </a:solidFill>
                <a:cs typeface="B Nazanin" panose="00000400000000000000" pitchFamily="2" charset="-78"/>
              </a:rPr>
              <a:t>یک </a:t>
            </a:r>
            <a:r>
              <a:rPr lang="fa-IR" sz="1400" b="1" dirty="0">
                <a:solidFill>
                  <a:schemeClr val="tx2">
                    <a:lumMod val="50000"/>
                  </a:schemeClr>
                </a:solidFill>
                <a:cs typeface="B Nazanin" panose="00000400000000000000" pitchFamily="2" charset="-78"/>
              </a:rPr>
              <a:t>رستوران در جاده ترانزیتی</a:t>
            </a:r>
            <a:r>
              <a:rPr lang="fa-IR" sz="1400" b="1" dirty="0" smtClean="0">
                <a:solidFill>
                  <a:schemeClr val="tx2">
                    <a:lumMod val="50000"/>
                  </a:schemeClr>
                </a:solidFill>
                <a:cs typeface="B Nazanin" panose="00000400000000000000" pitchFamily="2" charset="-78"/>
              </a:rPr>
              <a:t>، </a:t>
            </a:r>
            <a:r>
              <a:rPr lang="fa-IR" sz="1400" b="1" dirty="0">
                <a:solidFill>
                  <a:schemeClr val="tx2">
                    <a:lumMod val="50000"/>
                  </a:schemeClr>
                </a:solidFill>
                <a:cs typeface="B Nazanin" panose="00000400000000000000" pitchFamily="2" charset="-78"/>
              </a:rPr>
              <a:t>غار </a:t>
            </a:r>
            <a:r>
              <a:rPr lang="fa-IR" sz="1400" b="1" dirty="0" smtClean="0">
                <a:solidFill>
                  <a:schemeClr val="tx2">
                    <a:lumMod val="50000"/>
                  </a:schemeClr>
                </a:solidFill>
                <a:cs typeface="B Nazanin" panose="00000400000000000000" pitchFamily="2" charset="-78"/>
              </a:rPr>
              <a:t>گلجیک</a:t>
            </a:r>
          </a:p>
          <a:p>
            <a:pPr algn="r" rtl="1"/>
            <a:r>
              <a:rPr lang="fa-IR" sz="1400" b="1" dirty="0" smtClean="0">
                <a:solidFill>
                  <a:schemeClr val="tx2">
                    <a:lumMod val="50000"/>
                  </a:schemeClr>
                </a:solidFill>
                <a:cs typeface="B Nazanin" panose="00000400000000000000" pitchFamily="2" charset="-78"/>
              </a:rPr>
              <a:t> </a:t>
            </a:r>
            <a:r>
              <a:rPr lang="fa-IR" sz="1400" b="1" dirty="0">
                <a:solidFill>
                  <a:schemeClr val="tx2">
                    <a:lumMod val="50000"/>
                  </a:schemeClr>
                </a:solidFill>
                <a:cs typeface="B Nazanin" panose="00000400000000000000" pitchFamily="2" charset="-78"/>
              </a:rPr>
              <a:t>و منطقه گردشگری ارپا چای</a:t>
            </a:r>
            <a:endParaRPr lang="en-US" sz="1400" b="1" dirty="0">
              <a:solidFill>
                <a:schemeClr val="tx2">
                  <a:lumMod val="50000"/>
                </a:schemeClr>
              </a:solidFill>
              <a:cs typeface="B Nazanin" panose="00000400000000000000" pitchFamily="2" charset="-78"/>
            </a:endParaRPr>
          </a:p>
          <a:p>
            <a:pPr algn="r" rtl="1">
              <a:lnSpc>
                <a:spcPct val="107000"/>
              </a:lnSpc>
              <a:spcAft>
                <a:spcPts val="0"/>
              </a:spcAft>
            </a:pPr>
            <a:endParaRPr lang="en-US" sz="1400" b="1" spc="50" dirty="0">
              <a:ln w="9525" cmpd="sng">
                <a:solidFill>
                  <a:sysClr val="windowText" lastClr="000000"/>
                </a:solidFill>
                <a:prstDash val="solid"/>
              </a:ln>
              <a:solidFill>
                <a:schemeClr val="tx2">
                  <a:lumMod val="50000"/>
                </a:schemeClr>
              </a:solidFill>
              <a:effectLst>
                <a:glow rad="38100">
                  <a:schemeClr val="accent1">
                    <a:alpha val="40000"/>
                  </a:schemeClr>
                </a:glow>
              </a:effectLst>
              <a:latin typeface="Calibri" panose="020F0502020204030204" pitchFamily="34" charset="0"/>
              <a:ea typeface="Calibri" panose="020F0502020204030204" pitchFamily="34" charset="0"/>
              <a:cs typeface="B Nazanin" panose="00000400000000000000" pitchFamily="2" charset="-78"/>
            </a:endParaRPr>
          </a:p>
        </p:txBody>
      </p:sp>
      <p:sp>
        <p:nvSpPr>
          <p:cNvPr id="9" name="Right Arrow 8"/>
          <p:cNvSpPr/>
          <p:nvPr/>
        </p:nvSpPr>
        <p:spPr bwMode="auto">
          <a:xfrm rot="10800000">
            <a:off x="5178367" y="3896288"/>
            <a:ext cx="3707754"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a:xfrm>
            <a:off x="5969447" y="4209235"/>
            <a:ext cx="2788007" cy="2198038"/>
          </a:xfrm>
          <a:prstGeom prst="rect">
            <a:avLst/>
          </a:prstGeom>
        </p:spPr>
        <p:txBody>
          <a:bodyPr wrap="none">
            <a:spAutoFit/>
          </a:bodyPr>
          <a:lstStyle/>
          <a:p>
            <a:pPr algn="ctr" rtl="1">
              <a:lnSpc>
                <a:spcPct val="107000"/>
              </a:lnSpc>
              <a:spcAft>
                <a:spcPts val="0"/>
              </a:spcAft>
            </a:pPr>
            <a:r>
              <a:rPr lang="fa-IR" sz="1800" b="1" spc="50" dirty="0" smtClean="0">
                <a:ln w="9525" cmpd="sng">
                  <a:solidFill>
                    <a:sysClr val="windowText" lastClr="000000"/>
                  </a:solidFill>
                  <a:prstDash val="solid"/>
                </a:ln>
                <a:solidFill>
                  <a:schemeClr val="tx2">
                    <a:lumMod val="50000"/>
                  </a:schemeClr>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rPr>
              <a:t>رازبین و اژدهاتو</a:t>
            </a:r>
          </a:p>
          <a:p>
            <a:pPr algn="r" rtl="1">
              <a:lnSpc>
                <a:spcPct val="107000"/>
              </a:lnSpc>
              <a:spcAft>
                <a:spcPts val="0"/>
              </a:spcAft>
            </a:pPr>
            <a:endParaRPr lang="fa-IR" sz="1800" b="1" spc="50" dirty="0" smtClean="0">
              <a:ln w="9525" cmpd="sng">
                <a:solidFill>
                  <a:sysClr val="windowText" lastClr="000000"/>
                </a:solidFill>
                <a:prstDash val="solid"/>
              </a:ln>
              <a:solidFill>
                <a:schemeClr val="tx2">
                  <a:lumMod val="50000"/>
                </a:schemeClr>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جاده ترانزیتی زنجان-بیجار، زنجان -دندی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وجود باغات و زمین های زراعی و مرتع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وجود  محوطه گردشگری در هر دو روستا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4 واحد مرغداری، 1 واحد گاوداری </a:t>
            </a:r>
            <a:endParaRPr lang="en-US" sz="1400" b="1" dirty="0">
              <a:solidFill>
                <a:schemeClr val="tx2">
                  <a:lumMod val="50000"/>
                </a:schemeClr>
              </a:solidFill>
              <a:cs typeface="B Nazanin" panose="00000400000000000000" pitchFamily="2" charset="-78"/>
            </a:endParaRPr>
          </a:p>
          <a:p>
            <a:pPr algn="r" rtl="1"/>
            <a:r>
              <a:rPr lang="fa-IR" sz="1400" b="1" dirty="0">
                <a:solidFill>
                  <a:schemeClr val="tx2">
                    <a:lumMod val="50000"/>
                  </a:schemeClr>
                </a:solidFill>
                <a:cs typeface="B Nazanin" panose="00000400000000000000" pitchFamily="2" charset="-78"/>
              </a:rPr>
              <a:t>وجود رمپ در مسیر راه‌های متصل به </a:t>
            </a:r>
            <a:r>
              <a:rPr lang="fa-IR" sz="1400" b="1" dirty="0" smtClean="0">
                <a:solidFill>
                  <a:schemeClr val="tx2">
                    <a:lumMod val="50000"/>
                  </a:schemeClr>
                </a:solidFill>
                <a:cs typeface="B Nazanin" panose="00000400000000000000" pitchFamily="2" charset="-78"/>
              </a:rPr>
              <a:t>دو</a:t>
            </a:r>
          </a:p>
          <a:p>
            <a:pPr algn="r" rtl="1"/>
            <a:r>
              <a:rPr lang="fa-IR" sz="1400" b="1" dirty="0" smtClean="0">
                <a:solidFill>
                  <a:schemeClr val="tx2">
                    <a:lumMod val="50000"/>
                  </a:schemeClr>
                </a:solidFill>
                <a:cs typeface="B Nazanin" panose="00000400000000000000" pitchFamily="2" charset="-78"/>
              </a:rPr>
              <a:t> </a:t>
            </a:r>
            <a:r>
              <a:rPr lang="fa-IR" sz="1400" b="1" dirty="0">
                <a:solidFill>
                  <a:schemeClr val="tx2">
                    <a:lumMod val="50000"/>
                  </a:schemeClr>
                </a:solidFill>
                <a:cs typeface="B Nazanin" panose="00000400000000000000" pitchFamily="2" charset="-78"/>
              </a:rPr>
              <a:t>روستای رازبین و اژدهاتو</a:t>
            </a:r>
            <a:endParaRPr lang="en-US" sz="1400" b="1" dirty="0">
              <a:solidFill>
                <a:schemeClr val="tx2">
                  <a:lumMod val="50000"/>
                </a:schemeClr>
              </a:solidFill>
              <a:cs typeface="B Nazanin" panose="00000400000000000000" pitchFamily="2" charset="-78"/>
            </a:endParaRPr>
          </a:p>
          <a:p>
            <a:pPr algn="r" rtl="1">
              <a:lnSpc>
                <a:spcPct val="107000"/>
              </a:lnSpc>
              <a:spcAft>
                <a:spcPts val="0"/>
              </a:spcAft>
            </a:pPr>
            <a:endParaRPr lang="en-US" sz="1400" b="1" spc="50" dirty="0">
              <a:ln w="9525" cmpd="sng">
                <a:solidFill>
                  <a:sysClr val="windowText" lastClr="000000"/>
                </a:solidFill>
                <a:prstDash val="solid"/>
              </a:ln>
              <a:solidFill>
                <a:schemeClr val="tx2">
                  <a:lumMod val="50000"/>
                </a:schemeClr>
              </a:solidFill>
              <a:effectLst>
                <a:glow rad="38100">
                  <a:schemeClr val="accent1">
                    <a:alpha val="40000"/>
                  </a:schemeClr>
                </a:glow>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095371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p:nvPr/>
        </p:nvPicPr>
        <p:blipFill>
          <a:blip r:embed="rId2"/>
          <a:stretch>
            <a:fillRect/>
          </a:stretch>
        </p:blipFill>
        <p:spPr>
          <a:xfrm>
            <a:off x="3915176" y="801700"/>
            <a:ext cx="4952169" cy="2681115"/>
          </a:xfrm>
          <a:prstGeom prst="rect">
            <a:avLst/>
          </a:prstGeom>
        </p:spPr>
      </p:pic>
      <p:pic>
        <p:nvPicPr>
          <p:cNvPr id="5" name="Picture 4"/>
          <p:cNvPicPr/>
          <p:nvPr/>
        </p:nvPicPr>
        <p:blipFill>
          <a:blip r:embed="rId3"/>
          <a:stretch>
            <a:fillRect/>
          </a:stretch>
        </p:blipFill>
        <p:spPr>
          <a:xfrm>
            <a:off x="77135" y="3482816"/>
            <a:ext cx="6108065" cy="3171190"/>
          </a:xfrm>
          <a:prstGeom prst="rect">
            <a:avLst/>
          </a:prstGeom>
        </p:spPr>
      </p:pic>
      <p:sp>
        <p:nvSpPr>
          <p:cNvPr id="6" name="Rectangle 5"/>
          <p:cNvSpPr/>
          <p:nvPr/>
        </p:nvSpPr>
        <p:spPr>
          <a:xfrm>
            <a:off x="5047069" y="201535"/>
            <a:ext cx="3820277" cy="400110"/>
          </a:xfrm>
          <a:prstGeom prst="rect">
            <a:avLst/>
          </a:prstGeom>
          <a:solidFill>
            <a:schemeClr val="bg1">
              <a:lumMod val="95000"/>
            </a:schemeClr>
          </a:solidFill>
          <a:ln>
            <a:noFill/>
          </a:ln>
        </p:spPr>
        <p:txBody>
          <a:bodyPr wrap="none">
            <a:spAutoFit/>
          </a:bodyPr>
          <a:lstStyle/>
          <a:p>
            <a:pPr>
              <a:defRPr/>
            </a:pPr>
            <a:r>
              <a:rPr lang="fa-IR"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rPr>
              <a:t>نمونه ای از برداشت های میدانی </a:t>
            </a:r>
            <a:r>
              <a:rPr lang="fa-IR" sz="2000" b="1" dirty="0" smtClean="0">
                <a:ln w="1905"/>
                <a:solidFill>
                  <a:schemeClr val="tx2"/>
                </a:solidFill>
                <a:effectLst>
                  <a:innerShdw blurRad="69850" dist="43180" dir="5400000">
                    <a:srgbClr val="000000">
                      <a:alpha val="65000"/>
                    </a:srgbClr>
                  </a:innerShdw>
                </a:effectLst>
                <a:latin typeface="+mj-lt"/>
                <a:cs typeface="B Titr" panose="00000700000000000000" pitchFamily="2" charset="-78"/>
              </a:rPr>
              <a:t>روستاها</a:t>
            </a:r>
            <a:endParaRPr lang="en-US"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endParaRPr>
          </a:p>
        </p:txBody>
      </p:sp>
      <p:pic>
        <p:nvPicPr>
          <p:cNvPr id="7" name="Picture 6"/>
          <p:cNvPicPr>
            <a:picLocks noChangeAspect="1"/>
          </p:cNvPicPr>
          <p:nvPr/>
        </p:nvPicPr>
        <p:blipFill>
          <a:blip r:embed="rId4"/>
          <a:stretch>
            <a:fillRect/>
          </a:stretch>
        </p:blipFill>
        <p:spPr>
          <a:xfrm>
            <a:off x="6347921" y="3559191"/>
            <a:ext cx="2519425" cy="2537602"/>
          </a:xfrm>
          <a:prstGeom prst="rect">
            <a:avLst/>
          </a:prstGeom>
        </p:spPr>
      </p:pic>
      <p:sp>
        <p:nvSpPr>
          <p:cNvPr id="8" name="Rectangle 7"/>
          <p:cNvSpPr/>
          <p:nvPr/>
        </p:nvSpPr>
        <p:spPr>
          <a:xfrm>
            <a:off x="8211324" y="3619212"/>
            <a:ext cx="636712" cy="261610"/>
          </a:xfrm>
          <a:prstGeom prst="rect">
            <a:avLst/>
          </a:prstGeom>
          <a:solidFill>
            <a:schemeClr val="bg1"/>
          </a:solidFill>
        </p:spPr>
        <p:txBody>
          <a:bodyPr wrap="square">
            <a:spAutoFit/>
          </a:bodyPr>
          <a:lstStyle/>
          <a:p>
            <a:pPr>
              <a:defRPr/>
            </a:pPr>
            <a:r>
              <a:rPr lang="fa-IR" sz="1100" b="1" dirty="0" smtClean="0">
                <a:solidFill>
                  <a:schemeClr val="tx1"/>
                </a:solidFill>
                <a:ea typeface="Calibri"/>
                <a:cs typeface="B Nazanin" panose="00000400000000000000" pitchFamily="2" charset="-78"/>
              </a:rPr>
              <a:t>گلجیک</a:t>
            </a:r>
            <a:endParaRPr lang="en-US" sz="1100" b="1" dirty="0">
              <a:solidFill>
                <a:schemeClr val="tx1"/>
              </a:solidFill>
            </a:endParaRPr>
          </a:p>
        </p:txBody>
      </p:sp>
      <p:pic>
        <p:nvPicPr>
          <p:cNvPr id="9" name="Picture 16"/>
          <p:cNvPicPr>
            <a:picLocks noChangeAspect="1"/>
          </p:cNvPicPr>
          <p:nvPr/>
        </p:nvPicPr>
        <p:blipFill>
          <a:blip r:embed="rId5">
            <a:extLst>
              <a:ext uri="{28A0092B-C50C-407E-A947-70E740481C1C}">
                <a14:useLocalDpi xmlns:a14="http://schemas.microsoft.com/office/drawing/2010/main" val="0"/>
              </a:ext>
            </a:extLst>
          </a:blip>
          <a:srcRect t="24847"/>
          <a:stretch>
            <a:fillRect/>
          </a:stretch>
        </p:blipFill>
        <p:spPr bwMode="auto">
          <a:xfrm>
            <a:off x="186118" y="2030254"/>
            <a:ext cx="202904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405920" y="2065179"/>
            <a:ext cx="768350" cy="261937"/>
          </a:xfrm>
          <a:prstGeom prst="rect">
            <a:avLst/>
          </a:prstGeom>
          <a:solidFill>
            <a:schemeClr val="bg1"/>
          </a:solidFill>
        </p:spPr>
        <p:txBody>
          <a:bodyPr wrap="none">
            <a:spAutoFit/>
          </a:bodyPr>
          <a:lstStyle/>
          <a:p>
            <a:pPr>
              <a:defRPr/>
            </a:pPr>
            <a:r>
              <a:rPr lang="fa-IR" sz="1100" b="1" dirty="0">
                <a:solidFill>
                  <a:schemeClr val="tx1"/>
                </a:solidFill>
                <a:ea typeface="Calibri"/>
                <a:cs typeface="B Nazanin" panose="00000400000000000000" pitchFamily="2" charset="-78"/>
              </a:rPr>
              <a:t>حسن ابدالی</a:t>
            </a:r>
            <a:endParaRPr lang="en-US" sz="1100" b="1" dirty="0">
              <a:solidFill>
                <a:schemeClr val="tx1"/>
              </a:solidFill>
            </a:endParaRPr>
          </a:p>
        </p:txBody>
      </p:sp>
      <p:pic>
        <p:nvPicPr>
          <p:cNvPr id="11"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5166" y="1815920"/>
            <a:ext cx="1659114" cy="159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002753" y="1899285"/>
            <a:ext cx="782637" cy="261938"/>
          </a:xfrm>
          <a:prstGeom prst="rect">
            <a:avLst/>
          </a:prstGeom>
          <a:solidFill>
            <a:schemeClr val="bg1"/>
          </a:solidFill>
        </p:spPr>
        <p:txBody>
          <a:bodyPr wrap="none">
            <a:spAutoFit/>
          </a:bodyPr>
          <a:lstStyle/>
          <a:p>
            <a:pPr>
              <a:defRPr/>
            </a:pPr>
            <a:r>
              <a:rPr lang="fa-IR" sz="1100" b="1" dirty="0">
                <a:solidFill>
                  <a:schemeClr val="tx1"/>
                </a:solidFill>
                <a:ea typeface="Calibri"/>
                <a:cs typeface="B Nazanin" panose="00000400000000000000" pitchFamily="2" charset="-78"/>
              </a:rPr>
              <a:t>حاجی کندی</a:t>
            </a:r>
            <a:endParaRPr lang="en-US" sz="1100" b="1" dirty="0">
              <a:solidFill>
                <a:schemeClr val="tx1"/>
              </a:solidFill>
            </a:endParaRPr>
          </a:p>
        </p:txBody>
      </p:sp>
      <p:pic>
        <p:nvPicPr>
          <p:cNvPr id="13" name="Picture 12"/>
          <p:cNvPicPr>
            <a:picLocks noChangeAspect="1"/>
          </p:cNvPicPr>
          <p:nvPr/>
        </p:nvPicPr>
        <p:blipFill>
          <a:blip r:embed="rId7"/>
          <a:stretch>
            <a:fillRect/>
          </a:stretch>
        </p:blipFill>
        <p:spPr>
          <a:xfrm>
            <a:off x="186118" y="107111"/>
            <a:ext cx="2525521" cy="1881868"/>
          </a:xfrm>
          <a:prstGeom prst="rect">
            <a:avLst/>
          </a:prstGeom>
        </p:spPr>
      </p:pic>
      <p:sp>
        <p:nvSpPr>
          <p:cNvPr id="14" name="Rectangle 13"/>
          <p:cNvSpPr/>
          <p:nvPr/>
        </p:nvSpPr>
        <p:spPr>
          <a:xfrm>
            <a:off x="368680" y="181235"/>
            <a:ext cx="588623" cy="261610"/>
          </a:xfrm>
          <a:prstGeom prst="rect">
            <a:avLst/>
          </a:prstGeom>
          <a:solidFill>
            <a:schemeClr val="bg1"/>
          </a:solidFill>
        </p:spPr>
        <p:txBody>
          <a:bodyPr wrap="none">
            <a:spAutoFit/>
          </a:bodyPr>
          <a:lstStyle/>
          <a:p>
            <a:pPr>
              <a:defRPr/>
            </a:pPr>
            <a:r>
              <a:rPr lang="fa-IR" sz="1100" b="1" dirty="0" smtClean="0">
                <a:cs typeface="B Nazanin" panose="00000400000000000000" pitchFamily="2" charset="-78"/>
              </a:rPr>
              <a:t>امین اباد</a:t>
            </a:r>
            <a:endParaRPr lang="en-US" sz="1100" b="1" dirty="0">
              <a:solidFill>
                <a:schemeClr val="tx1"/>
              </a:solidFill>
            </a:endParaRPr>
          </a:p>
        </p:txBody>
      </p:sp>
    </p:spTree>
    <p:extLst>
      <p:ext uri="{BB962C8B-B14F-4D97-AF65-F5344CB8AC3E}">
        <p14:creationId xmlns:p14="http://schemas.microsoft.com/office/powerpoint/2010/main" val="1180210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893822" y="144663"/>
            <a:ext cx="1795684" cy="461665"/>
          </a:xfrm>
          <a:prstGeom prst="rect">
            <a:avLst/>
          </a:prstGeom>
        </p:spPr>
        <p:txBody>
          <a:bodyPr wrap="none">
            <a:spAutoFit/>
          </a:bodyPr>
          <a:lstStyle/>
          <a:p>
            <a:r>
              <a:rPr lang="ar-SA" b="1" dirty="0">
                <a:ln>
                  <a:solidFill>
                    <a:srgbClr val="6C4916"/>
                  </a:solidFill>
                </a:ln>
                <a:solidFill>
                  <a:srgbClr val="B17825"/>
                </a:solidFill>
                <a:latin typeface="Calibri" panose="020F0502020204030204" pitchFamily="34" charset="0"/>
                <a:ea typeface="Calibri" panose="020F0502020204030204" pitchFamily="34" charset="0"/>
                <a:cs typeface="Arial" panose="020B0604020202020204" pitchFamily="34" charset="0"/>
              </a:rPr>
              <a:t>موقعیت منظومه</a:t>
            </a:r>
            <a:endParaRPr lang="en-US" b="1" dirty="0">
              <a:ln>
                <a:solidFill>
                  <a:srgbClr val="6C4916"/>
                </a:solidFill>
              </a:ln>
              <a:solidFill>
                <a:srgbClr val="B17825"/>
              </a:solidFill>
            </a:endParaRPr>
          </a:p>
        </p:txBody>
      </p:sp>
      <p:sp>
        <p:nvSpPr>
          <p:cNvPr id="5" name="Rectangle 4"/>
          <p:cNvSpPr/>
          <p:nvPr/>
        </p:nvSpPr>
        <p:spPr>
          <a:xfrm>
            <a:off x="237939" y="802940"/>
            <a:ext cx="8648164" cy="1154162"/>
          </a:xfrm>
          <a:prstGeom prst="rect">
            <a:avLst/>
          </a:prstGeom>
          <a:solidFill>
            <a:schemeClr val="accent1">
              <a:lumMod val="40000"/>
              <a:lumOff val="60000"/>
            </a:schemeClr>
          </a:solidFill>
          <a:ln>
            <a:solidFill>
              <a:schemeClr val="accent1"/>
            </a:solidFill>
          </a:ln>
        </p:spPr>
        <p:txBody>
          <a:bodyPr wrap="square">
            <a:spAutoFit/>
          </a:bodyPr>
          <a:lstStyle/>
          <a:p>
            <a:pPr algn="just" rtl="1">
              <a:lnSpc>
                <a:spcPct val="115000"/>
              </a:lnSpc>
              <a:spcAft>
                <a:spcPts val="0"/>
              </a:spcAft>
            </a:pPr>
            <a:r>
              <a:rPr lang="fa-IR" sz="2000" dirty="0">
                <a:latin typeface="+mn-lt"/>
                <a:ea typeface="Calibri" panose="020F0502020204030204" pitchFamily="34" charset="0"/>
                <a:cs typeface="B Nazanin" panose="00000400000000000000" pitchFamily="2" charset="-78"/>
              </a:rPr>
              <a:t>بخش مرکزی شهرستان زنجان با مساحت </a:t>
            </a:r>
            <a:r>
              <a:rPr lang="ar-SA" sz="1600" dirty="0">
                <a:solidFill>
                  <a:srgbClr val="000000"/>
                </a:solidFill>
                <a:latin typeface="+mn-lt"/>
                <a:ea typeface="Calibri" panose="020F0502020204030204" pitchFamily="34" charset="0"/>
                <a:cs typeface="B Nazanin" panose="00000400000000000000" pitchFamily="2" charset="-78"/>
              </a:rPr>
              <a:t>2601 کیلومتر مربع د</a:t>
            </a:r>
            <a:r>
              <a:rPr lang="fa-IR" sz="2000" dirty="0">
                <a:latin typeface="+mn-lt"/>
                <a:ea typeface="Calibri" panose="020F0502020204030204" pitchFamily="34" charset="0"/>
                <a:cs typeface="B Nazanin" panose="00000400000000000000" pitchFamily="2" charset="-78"/>
              </a:rPr>
              <a:t>ارای 6 دهستان با 51155 نفر جمعیت روستایی و </a:t>
            </a:r>
            <a:r>
              <a:rPr lang="ar-SA" sz="1600" dirty="0">
                <a:solidFill>
                  <a:srgbClr val="000000"/>
                </a:solidFill>
                <a:latin typeface="+mn-lt"/>
                <a:ea typeface="Calibri" panose="020F0502020204030204" pitchFamily="34" charset="0"/>
                <a:cs typeface="B Nazanin" panose="00000400000000000000" pitchFamily="2" charset="-78"/>
              </a:rPr>
              <a:t>430871 </a:t>
            </a:r>
            <a:r>
              <a:rPr lang="fa-IR" sz="2000" dirty="0">
                <a:latin typeface="+mn-lt"/>
                <a:ea typeface="Calibri" panose="020F0502020204030204" pitchFamily="34" charset="0"/>
                <a:cs typeface="B Nazanin" panose="00000400000000000000" pitchFamily="2" charset="-78"/>
              </a:rPr>
              <a:t>نفر جمعیت شهری می باشد  بخش مرکزی شامل 258 سکونتگاه و مکان ( یک نقطه شهری، 115 آبادی دارای سکنه و 10 آبادی خالی از سکنه و 18 نقطه به عنوان مکان ، مزرعه و پاسگاه و ...) می‌باشد.</a:t>
            </a:r>
            <a:endParaRPr lang="en-US" sz="1600" dirty="0">
              <a:effectLst/>
              <a:latin typeface="+mn-lt"/>
              <a:ea typeface="Calibri" panose="020F0502020204030204" pitchFamily="34" charset="0"/>
              <a:cs typeface="B Nazanin" panose="00000400000000000000" pitchFamily="2" charset="-78"/>
            </a:endParaRPr>
          </a:p>
        </p:txBody>
      </p:sp>
      <p:graphicFrame>
        <p:nvGraphicFramePr>
          <p:cNvPr id="7" name="Table 6"/>
          <p:cNvGraphicFramePr>
            <a:graphicFrameLocks noGrp="1"/>
          </p:cNvGraphicFramePr>
          <p:nvPr>
            <p:extLst/>
          </p:nvPr>
        </p:nvGraphicFramePr>
        <p:xfrm>
          <a:off x="257577" y="3135211"/>
          <a:ext cx="8648164" cy="2551404"/>
        </p:xfrm>
        <a:graphic>
          <a:graphicData uri="http://schemas.openxmlformats.org/drawingml/2006/table">
            <a:tbl>
              <a:tblPr rtl="1" firstRow="1" firstCol="1" bandRow="1">
                <a:tableStyleId>{7DF18680-E054-41AD-8BC1-D1AEF772440D}</a:tableStyleId>
              </a:tblPr>
              <a:tblGrid>
                <a:gridCol w="1235315"/>
                <a:gridCol w="1009927"/>
                <a:gridCol w="961014"/>
                <a:gridCol w="1114469"/>
                <a:gridCol w="1280393"/>
                <a:gridCol w="1709108"/>
                <a:gridCol w="1337938"/>
              </a:tblGrid>
              <a:tr h="1079220">
                <a:tc>
                  <a:txBody>
                    <a:bodyPr/>
                    <a:lstStyle/>
                    <a:p>
                      <a:pPr marL="683895" indent="-683895" algn="ctr" rtl="1">
                        <a:lnSpc>
                          <a:spcPct val="115000"/>
                        </a:lnSpc>
                        <a:spcAft>
                          <a:spcPts val="0"/>
                        </a:spcAft>
                      </a:pPr>
                      <a:r>
                        <a:rPr lang="fa-IR" sz="1200" dirty="0" smtClean="0">
                          <a:solidFill>
                            <a:schemeClr val="tx1">
                              <a:lumMod val="50000"/>
                            </a:schemeClr>
                          </a:solidFill>
                          <a:effectLst/>
                          <a:cs typeface="B Nazanin" panose="00000400000000000000" pitchFamily="2" charset="-78"/>
                        </a:rPr>
                        <a:t>دهستان</a:t>
                      </a:r>
                      <a:endParaRPr lang="en-US" sz="1400" b="1" dirty="0">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خالی از سکنه</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دارای سکنه</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dirty="0">
                          <a:solidFill>
                            <a:schemeClr val="tx1">
                              <a:lumMod val="50000"/>
                            </a:schemeClr>
                          </a:solidFill>
                          <a:effectLst/>
                          <a:cs typeface="B Nazanin" panose="00000400000000000000" pitchFamily="2" charset="-78"/>
                        </a:rPr>
                        <a:t>زیر 20 </a:t>
                      </a:r>
                      <a:r>
                        <a:rPr lang="fa-IR" sz="1200" dirty="0" smtClean="0">
                          <a:solidFill>
                            <a:schemeClr val="tx1">
                              <a:lumMod val="50000"/>
                            </a:schemeClr>
                          </a:solidFill>
                          <a:effectLst/>
                          <a:cs typeface="B Nazanin" panose="00000400000000000000" pitchFamily="2" charset="-78"/>
                        </a:rPr>
                        <a:t>خانوار</a:t>
                      </a:r>
                      <a:endParaRPr lang="en-US" sz="1400" b="1" dirty="0">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dirty="0">
                          <a:solidFill>
                            <a:schemeClr val="tx1">
                              <a:lumMod val="50000"/>
                            </a:schemeClr>
                          </a:solidFill>
                          <a:effectLst/>
                          <a:cs typeface="B Nazanin" panose="00000400000000000000" pitchFamily="2" charset="-78"/>
                        </a:rPr>
                        <a:t>بالای 20 </a:t>
                      </a:r>
                      <a:r>
                        <a:rPr lang="fa-IR" sz="1200" dirty="0" smtClean="0">
                          <a:solidFill>
                            <a:schemeClr val="tx1">
                              <a:lumMod val="50000"/>
                            </a:schemeClr>
                          </a:solidFill>
                          <a:effectLst/>
                          <a:cs typeface="B Nazanin" panose="00000400000000000000" pitchFamily="2" charset="-78"/>
                        </a:rPr>
                        <a:t>خانوار</a:t>
                      </a:r>
                      <a:endParaRPr lang="en-US" sz="1400" b="1" dirty="0">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dirty="0">
                          <a:solidFill>
                            <a:schemeClr val="tx1">
                              <a:lumMod val="50000"/>
                            </a:schemeClr>
                          </a:solidFill>
                          <a:effectLst/>
                          <a:cs typeface="B Nazanin" panose="00000400000000000000" pitchFamily="2" charset="-78"/>
                        </a:rPr>
                        <a:t>مکان(مزرعه، پاسگاه، شهرک و ...)</a:t>
                      </a:r>
                      <a:endParaRPr lang="en-US" sz="1400" b="1" dirty="0">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جمعیت سال 1395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بناب</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34</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12</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22</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6</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445017</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بوغدا کندی</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14</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12</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7133</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تهم</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10</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7</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2578</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زنجانرود بالا</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2</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21</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4</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13572</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معجزات</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1</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21</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10195</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قلتوق</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1</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10</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3</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7</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cs typeface="B Nazanin" panose="00000400000000000000" pitchFamily="2" charset="-78"/>
                        </a:rPr>
                        <a:t>3530</a:t>
                      </a:r>
                      <a:endParaRPr lang="en-US" sz="11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179870">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جمع</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10</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115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0">
                        <a:lnSpc>
                          <a:spcPct val="115000"/>
                        </a:lnSpc>
                        <a:spcAft>
                          <a:spcPts val="0"/>
                        </a:spcAft>
                      </a:pPr>
                      <a:r>
                        <a:rPr lang="en-US" sz="1200">
                          <a:solidFill>
                            <a:schemeClr val="tx1">
                              <a:lumMod val="50000"/>
                            </a:schemeClr>
                          </a:solidFill>
                          <a:effectLst/>
                          <a:cs typeface="B Nazanin" panose="00000400000000000000" pitchFamily="2" charset="-78"/>
                        </a:rPr>
                        <a:t>25</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90</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683895" indent="-683895" algn="ctr" rtl="1">
                        <a:lnSpc>
                          <a:spcPct val="115000"/>
                        </a:lnSpc>
                        <a:spcAft>
                          <a:spcPts val="0"/>
                        </a:spcAft>
                      </a:pPr>
                      <a:r>
                        <a:rPr lang="fa-IR" sz="1200">
                          <a:solidFill>
                            <a:schemeClr val="tx1">
                              <a:lumMod val="50000"/>
                            </a:schemeClr>
                          </a:solidFill>
                          <a:effectLst/>
                          <a:cs typeface="B Nazanin" panose="00000400000000000000" pitchFamily="2" charset="-78"/>
                        </a:rPr>
                        <a:t>18</a:t>
                      </a:r>
                      <a:endParaRPr lang="en-US" sz="1400" b="1">
                        <a:solidFill>
                          <a:schemeClr val="tx1">
                            <a:lumMod val="5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dirty="0">
                          <a:solidFill>
                            <a:schemeClr val="tx1">
                              <a:lumMod val="50000"/>
                            </a:schemeClr>
                          </a:solidFill>
                          <a:effectLst/>
                          <a:cs typeface="B Nazanin" panose="00000400000000000000" pitchFamily="2" charset="-78"/>
                        </a:rPr>
                        <a:t>482025</a:t>
                      </a:r>
                      <a:endParaRPr lang="en-US" sz="1100"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bl>
          </a:graphicData>
        </a:graphic>
      </p:graphicFrame>
      <p:sp>
        <p:nvSpPr>
          <p:cNvPr id="8" name="Rectangle 7"/>
          <p:cNvSpPr/>
          <p:nvPr/>
        </p:nvSpPr>
        <p:spPr>
          <a:xfrm>
            <a:off x="2092817" y="2594555"/>
            <a:ext cx="4572000" cy="338554"/>
          </a:xfrm>
          <a:prstGeom prst="rect">
            <a:avLst/>
          </a:prstGeom>
        </p:spPr>
        <p:txBody>
          <a:bodyPr>
            <a:spAutoFit/>
          </a:bodyPr>
          <a:lstStyle/>
          <a:p>
            <a:pPr lvl="0" algn="ctr" rtl="1">
              <a:spcAft>
                <a:spcPts val="0"/>
              </a:spcAft>
            </a:pPr>
            <a:r>
              <a:rPr lang="fa-IR" sz="1600" b="1" dirty="0">
                <a:latin typeface="B Nazanin" panose="00000400000000000000" pitchFamily="2" charset="-78"/>
                <a:ea typeface="SimSun" panose="02010600030101010101" pitchFamily="2" charset="-122"/>
                <a:cs typeface="B Nazanin" panose="00000400000000000000" pitchFamily="2" charset="-78"/>
              </a:rPr>
              <a:t>تعداد و جمعیت سکونتگاه‌های بخش مرکزی شهرستان زنجان</a:t>
            </a:r>
            <a:endParaRPr lang="en-US" sz="1600" b="1" dirty="0">
              <a:effectLst/>
              <a:latin typeface="B Nazanin" panose="00000400000000000000" pitchFamily="2" charset="-78"/>
              <a:ea typeface="SimSun"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186497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1480457" y="171164"/>
            <a:ext cx="7544706" cy="461665"/>
          </a:xfrm>
          <a:prstGeom prst="rect">
            <a:avLst/>
          </a:prstGeom>
          <a:noFill/>
        </p:spPr>
        <p:txBody>
          <a:bodyPr wrap="square">
            <a:spAutoFit/>
          </a:bodyPr>
          <a:lstStyle/>
          <a:p>
            <a:pPr lvl="0" algn="ctr" rtl="1">
              <a:spcAft>
                <a:spcPts val="0"/>
              </a:spcAft>
            </a:pPr>
            <a:r>
              <a:rPr lang="fa-IR" b="1" dirty="0">
                <a:ln>
                  <a:solidFill>
                    <a:srgbClr val="6C4916"/>
                  </a:solidFill>
                </a:ln>
                <a:solidFill>
                  <a:srgbClr val="B17825"/>
                </a:solidFill>
                <a:latin typeface="B Nazanin" panose="00000400000000000000" pitchFamily="2" charset="-78"/>
                <a:ea typeface="SimSun" panose="02010600030101010101" pitchFamily="2" charset="-122"/>
                <a:cs typeface="B Nazanin" panose="00000400000000000000" pitchFamily="2" charset="-78"/>
              </a:rPr>
              <a:t>جمعیت سکونتگاه‌های شهری و </a:t>
            </a:r>
            <a:r>
              <a:rPr lang="fa-IR" b="1" dirty="0" smtClean="0">
                <a:ln>
                  <a:solidFill>
                    <a:srgbClr val="6C4916"/>
                  </a:solidFill>
                </a:ln>
                <a:solidFill>
                  <a:srgbClr val="B17825"/>
                </a:solidFill>
                <a:latin typeface="B Nazanin" panose="00000400000000000000" pitchFamily="2" charset="-78"/>
                <a:ea typeface="SimSun" panose="02010600030101010101" pitchFamily="2" charset="-122"/>
                <a:cs typeface="B Nazanin" panose="00000400000000000000" pitchFamily="2" charset="-78"/>
              </a:rPr>
              <a:t>روستایی </a:t>
            </a:r>
            <a:r>
              <a:rPr lang="fa-IR" b="1" dirty="0">
                <a:ln>
                  <a:solidFill>
                    <a:srgbClr val="6C4916"/>
                  </a:solidFill>
                </a:ln>
                <a:solidFill>
                  <a:srgbClr val="B17825"/>
                </a:solidFill>
                <a:latin typeface="B Nazanin" panose="00000400000000000000" pitchFamily="2" charset="-78"/>
                <a:ea typeface="SimSun" panose="02010600030101010101" pitchFamily="2" charset="-122"/>
                <a:cs typeface="B Nazanin" panose="00000400000000000000" pitchFamily="2" charset="-78"/>
              </a:rPr>
              <a:t>بخش مرکزی شهرستان </a:t>
            </a:r>
            <a:r>
              <a:rPr lang="fa-IR" b="1" dirty="0" smtClean="0">
                <a:ln>
                  <a:solidFill>
                    <a:srgbClr val="6C4916"/>
                  </a:solidFill>
                </a:ln>
                <a:solidFill>
                  <a:srgbClr val="B17825"/>
                </a:solidFill>
                <a:latin typeface="B Nazanin" panose="00000400000000000000" pitchFamily="2" charset="-78"/>
                <a:ea typeface="SimSun" panose="02010600030101010101" pitchFamily="2" charset="-122"/>
                <a:cs typeface="B Nazanin" panose="00000400000000000000" pitchFamily="2" charset="-78"/>
              </a:rPr>
              <a:t>زنجان</a:t>
            </a:r>
            <a:endParaRPr lang="en-US" b="1" dirty="0">
              <a:ln>
                <a:solidFill>
                  <a:srgbClr val="6C4916"/>
                </a:solidFill>
              </a:ln>
              <a:solidFill>
                <a:srgbClr val="B17825"/>
              </a:solidFill>
              <a:effectLst/>
              <a:latin typeface="B Nazanin" panose="00000400000000000000" pitchFamily="2" charset="-78"/>
              <a:ea typeface="SimSun" panose="02010600030101010101" pitchFamily="2" charset="-122"/>
              <a:cs typeface="B Nazanin" panose="00000400000000000000" pitchFamily="2" charset="-78"/>
            </a:endParaRPr>
          </a:p>
        </p:txBody>
      </p:sp>
      <p:graphicFrame>
        <p:nvGraphicFramePr>
          <p:cNvPr id="5" name="Table 4"/>
          <p:cNvGraphicFramePr>
            <a:graphicFrameLocks noGrp="1"/>
          </p:cNvGraphicFramePr>
          <p:nvPr>
            <p:extLst/>
          </p:nvPr>
        </p:nvGraphicFramePr>
        <p:xfrm>
          <a:off x="4413335" y="1068239"/>
          <a:ext cx="4165515" cy="1402816"/>
        </p:xfrm>
        <a:graphic>
          <a:graphicData uri="http://schemas.openxmlformats.org/drawingml/2006/table">
            <a:tbl>
              <a:tblPr rtl="1" firstRow="1" firstCol="1" bandRow="1">
                <a:tableStyleId>{5C22544A-7EE6-4342-B048-85BDC9FD1C3A}</a:tableStyleId>
              </a:tblPr>
              <a:tblGrid>
                <a:gridCol w="2371509"/>
                <a:gridCol w="1794006"/>
              </a:tblGrid>
              <a:tr h="350704">
                <a:tc>
                  <a:txBody>
                    <a:bodyPr/>
                    <a:lstStyle/>
                    <a:p>
                      <a:pPr algn="ctr" rtl="1">
                        <a:lnSpc>
                          <a:spcPct val="107000"/>
                        </a:lnSpc>
                        <a:spcAft>
                          <a:spcPts val="0"/>
                        </a:spcAft>
                      </a:pPr>
                      <a:r>
                        <a:rPr lang="ar-SA" sz="1400" dirty="0">
                          <a:solidFill>
                            <a:schemeClr val="tx1">
                              <a:lumMod val="50000"/>
                            </a:schemeClr>
                          </a:solidFill>
                          <a:effectLst/>
                          <a:cs typeface="B Nazanin" panose="00000400000000000000" pitchFamily="2" charset="-78"/>
                        </a:rPr>
                        <a:t>نام</a:t>
                      </a:r>
                      <a:endParaRPr lang="en-US" sz="1400"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400" dirty="0">
                          <a:solidFill>
                            <a:schemeClr val="tx1">
                              <a:lumMod val="50000"/>
                            </a:schemeClr>
                          </a:solidFill>
                          <a:effectLst/>
                          <a:cs typeface="B Nazanin" panose="00000400000000000000" pitchFamily="2" charset="-78"/>
                        </a:rPr>
                        <a:t>جمعیت</a:t>
                      </a:r>
                      <a:endParaRPr lang="en-US" sz="1400"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350704">
                <a:tc>
                  <a:txBody>
                    <a:bodyPr/>
                    <a:lstStyle/>
                    <a:p>
                      <a:pPr algn="ctr" rtl="1">
                        <a:lnSpc>
                          <a:spcPct val="107000"/>
                        </a:lnSpc>
                        <a:spcAft>
                          <a:spcPts val="0"/>
                        </a:spcAft>
                      </a:pPr>
                      <a:r>
                        <a:rPr lang="ar-SA" sz="1400">
                          <a:solidFill>
                            <a:schemeClr val="tx1">
                              <a:lumMod val="50000"/>
                            </a:schemeClr>
                          </a:solidFill>
                          <a:effectLst/>
                          <a:cs typeface="B Nazanin" panose="00000400000000000000" pitchFamily="2" charset="-78"/>
                        </a:rPr>
                        <a:t>جمعیت روستایی بخش مرکزی</a:t>
                      </a:r>
                      <a:endParaRPr lang="en-US" sz="14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400">
                          <a:solidFill>
                            <a:schemeClr val="tx1">
                              <a:lumMod val="50000"/>
                            </a:schemeClr>
                          </a:solidFill>
                          <a:effectLst/>
                          <a:cs typeface="B Nazanin" panose="00000400000000000000" pitchFamily="2" charset="-78"/>
                        </a:rPr>
                        <a:t>51155</a:t>
                      </a:r>
                      <a:endParaRPr lang="en-US" sz="14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350704">
                <a:tc>
                  <a:txBody>
                    <a:bodyPr/>
                    <a:lstStyle/>
                    <a:p>
                      <a:pPr algn="ctr" rtl="1">
                        <a:lnSpc>
                          <a:spcPct val="107000"/>
                        </a:lnSpc>
                        <a:spcAft>
                          <a:spcPts val="0"/>
                        </a:spcAft>
                      </a:pPr>
                      <a:r>
                        <a:rPr lang="ar-SA" sz="1400">
                          <a:solidFill>
                            <a:schemeClr val="tx1">
                              <a:lumMod val="50000"/>
                            </a:schemeClr>
                          </a:solidFill>
                          <a:effectLst/>
                          <a:cs typeface="B Nazanin" panose="00000400000000000000" pitchFamily="2" charset="-78"/>
                        </a:rPr>
                        <a:t>جمعیت شهری بخش مرکزی</a:t>
                      </a:r>
                      <a:endParaRPr lang="en-US" sz="14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800"/>
                        </a:spcAft>
                      </a:pPr>
                      <a:r>
                        <a:rPr lang="ar-SA" sz="1400">
                          <a:solidFill>
                            <a:schemeClr val="tx1">
                              <a:lumMod val="50000"/>
                            </a:schemeClr>
                          </a:solidFill>
                          <a:effectLst/>
                          <a:cs typeface="B Nazanin" panose="00000400000000000000" pitchFamily="2" charset="-78"/>
                        </a:rPr>
                        <a:t>430871</a:t>
                      </a:r>
                      <a:endParaRPr lang="en-US" sz="14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350704">
                <a:tc>
                  <a:txBody>
                    <a:bodyPr/>
                    <a:lstStyle/>
                    <a:p>
                      <a:pPr algn="ctr" rtl="1">
                        <a:lnSpc>
                          <a:spcPct val="107000"/>
                        </a:lnSpc>
                        <a:spcAft>
                          <a:spcPts val="0"/>
                        </a:spcAft>
                      </a:pPr>
                      <a:r>
                        <a:rPr lang="ar-SA" sz="1400">
                          <a:solidFill>
                            <a:schemeClr val="tx1">
                              <a:lumMod val="50000"/>
                            </a:schemeClr>
                          </a:solidFill>
                          <a:effectLst/>
                          <a:cs typeface="B Nazanin" panose="00000400000000000000" pitchFamily="2" charset="-78"/>
                        </a:rPr>
                        <a:t>جمعیت کل بخش مرکزی</a:t>
                      </a:r>
                      <a:endParaRPr lang="en-US" sz="140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400" dirty="0">
                          <a:solidFill>
                            <a:schemeClr val="tx1">
                              <a:lumMod val="50000"/>
                            </a:schemeClr>
                          </a:solidFill>
                          <a:effectLst/>
                          <a:cs typeface="B Nazanin" panose="00000400000000000000" pitchFamily="2" charset="-78"/>
                        </a:rPr>
                        <a:t>482025</a:t>
                      </a:r>
                      <a:endParaRPr lang="en-US" sz="1400"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bl>
          </a:graphicData>
        </a:graphic>
      </p:graphicFrame>
      <p:graphicFrame>
        <p:nvGraphicFramePr>
          <p:cNvPr id="6" name="Chart 5"/>
          <p:cNvGraphicFramePr/>
          <p:nvPr>
            <p:extLst/>
          </p:nvPr>
        </p:nvGraphicFramePr>
        <p:xfrm>
          <a:off x="164193" y="835525"/>
          <a:ext cx="3841750" cy="225873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362202" y="3246663"/>
            <a:ext cx="5519963" cy="388696"/>
          </a:xfrm>
          <a:prstGeom prst="rect">
            <a:avLst/>
          </a:prstGeom>
        </p:spPr>
        <p:txBody>
          <a:bodyPr wrap="square">
            <a:spAutoFit/>
          </a:bodyPr>
          <a:lstStyle/>
          <a:p>
            <a:pPr algn="ctr">
              <a:lnSpc>
                <a:spcPct val="107000"/>
              </a:lnSpc>
              <a:spcAft>
                <a:spcPts val="800"/>
              </a:spcAft>
              <a:tabLst>
                <a:tab pos="3371850" algn="l"/>
              </a:tabLst>
            </a:pPr>
            <a:r>
              <a:rPr lang="fa-IR" sz="1800" b="1" dirty="0">
                <a:latin typeface="Calibri" panose="020F0502020204030204" pitchFamily="34" charset="0"/>
                <a:ea typeface="Calibri" panose="020F0502020204030204" pitchFamily="34" charset="0"/>
                <a:cs typeface="B Nazanin" panose="00000400000000000000" pitchFamily="2" charset="-78"/>
              </a:rPr>
              <a:t>تراکم جمعیتی دهستان های بخش مرکزی شهرستان زنجان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8" name="Table 7"/>
          <p:cNvGraphicFramePr>
            <a:graphicFrameLocks noGrp="1"/>
          </p:cNvGraphicFramePr>
          <p:nvPr>
            <p:extLst/>
          </p:nvPr>
        </p:nvGraphicFramePr>
        <p:xfrm>
          <a:off x="1915884" y="3762907"/>
          <a:ext cx="6400801" cy="2486285"/>
        </p:xfrm>
        <a:graphic>
          <a:graphicData uri="http://schemas.openxmlformats.org/drawingml/2006/table">
            <a:tbl>
              <a:tblPr rtl="1" firstRow="1" firstCol="1" bandRow="1">
                <a:tableStyleId>{5C22544A-7EE6-4342-B048-85BDC9FD1C3A}</a:tableStyleId>
              </a:tblPr>
              <a:tblGrid>
                <a:gridCol w="1223785"/>
                <a:gridCol w="1574207"/>
                <a:gridCol w="1527998"/>
                <a:gridCol w="2074811"/>
              </a:tblGrid>
              <a:tr h="493175">
                <a:tc>
                  <a:txBody>
                    <a:bodyPr/>
                    <a:lstStyle/>
                    <a:p>
                      <a:pPr algn="ctr" rtl="1">
                        <a:lnSpc>
                          <a:spcPct val="107000"/>
                        </a:lnSpc>
                        <a:spcAft>
                          <a:spcPts val="0"/>
                        </a:spcAft>
                      </a:pPr>
                      <a:r>
                        <a:rPr lang="ar-SA" sz="1100" dirty="0">
                          <a:solidFill>
                            <a:schemeClr val="tx1">
                              <a:lumMod val="50000"/>
                            </a:schemeClr>
                          </a:solidFill>
                          <a:effectLst/>
                        </a:rPr>
                        <a:t>دهستان</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dirty="0">
                          <a:solidFill>
                            <a:schemeClr val="tx1">
                              <a:lumMod val="50000"/>
                            </a:schemeClr>
                          </a:solidFill>
                          <a:effectLst/>
                        </a:rPr>
                        <a:t>مساحت کیلومتر مربع</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dirty="0">
                          <a:solidFill>
                            <a:schemeClr val="tx1">
                              <a:lumMod val="50000"/>
                            </a:schemeClr>
                          </a:solidFill>
                          <a:effectLst/>
                        </a:rPr>
                        <a:t>جمعیت نفر</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dirty="0">
                          <a:solidFill>
                            <a:schemeClr val="tx1">
                              <a:lumMod val="50000"/>
                            </a:schemeClr>
                          </a:solidFill>
                          <a:effectLst/>
                        </a:rPr>
                        <a:t>تراکم جمعیت(نفر در کیلومتر مربع)</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قلتوق</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220</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a:solidFill>
                            <a:schemeClr val="tx1">
                              <a:lumMod val="50000"/>
                            </a:schemeClr>
                          </a:solidFill>
                          <a:effectLst/>
                        </a:rPr>
                        <a:t>3530</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16.05</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معجزات</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405</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a:solidFill>
                            <a:schemeClr val="tx1">
                              <a:lumMod val="50000"/>
                            </a:schemeClr>
                          </a:solidFill>
                          <a:effectLst/>
                        </a:rPr>
                        <a:t>10195</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25.17</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بوغداكندي</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282</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a:solidFill>
                            <a:schemeClr val="tx1">
                              <a:lumMod val="50000"/>
                            </a:schemeClr>
                          </a:solidFill>
                          <a:effectLst/>
                        </a:rPr>
                        <a:t>7133</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25.29</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زنجانرودبالا</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481</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dirty="0">
                          <a:solidFill>
                            <a:schemeClr val="tx1">
                              <a:lumMod val="50000"/>
                            </a:schemeClr>
                          </a:solidFill>
                          <a:effectLst/>
                        </a:rPr>
                        <a:t>13572</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28.22</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بناب</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885</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a:solidFill>
                            <a:schemeClr val="tx1">
                              <a:lumMod val="50000"/>
                            </a:schemeClr>
                          </a:solidFill>
                          <a:effectLst/>
                        </a:rPr>
                        <a:t>445017</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800"/>
                        </a:spcAft>
                      </a:pPr>
                      <a:r>
                        <a:rPr lang="ar-SA" sz="1100">
                          <a:solidFill>
                            <a:schemeClr val="tx1">
                              <a:lumMod val="50000"/>
                            </a:schemeClr>
                          </a:solidFill>
                          <a:effectLst/>
                        </a:rPr>
                        <a:t>502.84</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تهم</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328</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fa-IR" sz="1100">
                          <a:solidFill>
                            <a:schemeClr val="tx1">
                              <a:lumMod val="50000"/>
                            </a:schemeClr>
                          </a:solidFill>
                          <a:effectLst/>
                        </a:rPr>
                        <a:t>2578</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0"/>
                        </a:spcAft>
                      </a:pPr>
                      <a:r>
                        <a:rPr lang="ar-SA" sz="1100">
                          <a:solidFill>
                            <a:schemeClr val="tx1">
                              <a:lumMod val="50000"/>
                            </a:schemeClr>
                          </a:solidFill>
                          <a:effectLst/>
                        </a:rPr>
                        <a:t>7.86</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r h="284730">
                <a:tc>
                  <a:txBody>
                    <a:bodyPr/>
                    <a:lstStyle/>
                    <a:p>
                      <a:pPr algn="ctr" rtl="1">
                        <a:lnSpc>
                          <a:spcPct val="107000"/>
                        </a:lnSpc>
                        <a:spcAft>
                          <a:spcPts val="0"/>
                        </a:spcAft>
                      </a:pPr>
                      <a:r>
                        <a:rPr lang="ar-SA" sz="1100">
                          <a:solidFill>
                            <a:schemeClr val="tx1">
                              <a:lumMod val="50000"/>
                            </a:schemeClr>
                          </a:solidFill>
                          <a:effectLst/>
                        </a:rPr>
                        <a:t>مجموع</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800"/>
                        </a:spcAft>
                      </a:pPr>
                      <a:r>
                        <a:rPr lang="ar-SA" sz="1100">
                          <a:solidFill>
                            <a:schemeClr val="tx1">
                              <a:lumMod val="50000"/>
                            </a:schemeClr>
                          </a:solidFill>
                          <a:effectLst/>
                        </a:rPr>
                        <a:t>2601</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800"/>
                        </a:spcAft>
                      </a:pPr>
                      <a:r>
                        <a:rPr lang="ar-SA" sz="1100">
                          <a:solidFill>
                            <a:schemeClr val="tx1">
                              <a:lumMod val="50000"/>
                            </a:schemeClr>
                          </a:solidFill>
                          <a:effectLst/>
                        </a:rPr>
                        <a:t>482025</a:t>
                      </a:r>
                      <a:endParaRPr lang="en-US" sz="110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algn="ctr" rtl="1">
                        <a:lnSpc>
                          <a:spcPct val="107000"/>
                        </a:lnSpc>
                        <a:spcAft>
                          <a:spcPts val="800"/>
                        </a:spcAft>
                      </a:pPr>
                      <a:r>
                        <a:rPr lang="ar-SA" sz="1100" dirty="0">
                          <a:solidFill>
                            <a:schemeClr val="tx1">
                              <a:lumMod val="50000"/>
                            </a:schemeClr>
                          </a:solidFill>
                          <a:effectLst/>
                        </a:rPr>
                        <a:t>185.323</a:t>
                      </a:r>
                      <a:endParaRPr lang="en-US" sz="1100" dirty="0">
                        <a:solidFill>
                          <a:schemeClr val="tx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r>
            </a:tbl>
          </a:graphicData>
        </a:graphic>
      </p:graphicFrame>
    </p:spTree>
    <p:extLst>
      <p:ext uri="{BB962C8B-B14F-4D97-AF65-F5344CB8AC3E}">
        <p14:creationId xmlns:p14="http://schemas.microsoft.com/office/powerpoint/2010/main" val="3596558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descr="E:\0URT_Shahre\Zanjan\0Markazi_Zanjan\Manzomeh\pic\tagstmatzanjanroad.jpg"/>
          <p:cNvPicPr/>
          <p:nvPr/>
        </p:nvPicPr>
        <p:blipFill>
          <a:blip r:embed="rId2">
            <a:extLst>
              <a:ext uri="{28A0092B-C50C-407E-A947-70E740481C1C}">
                <a14:useLocalDpi xmlns:a14="http://schemas.microsoft.com/office/drawing/2010/main" val="0"/>
              </a:ext>
            </a:extLst>
          </a:blip>
          <a:srcRect/>
          <a:stretch>
            <a:fillRect/>
          </a:stretch>
        </p:blipFill>
        <p:spPr bwMode="auto">
          <a:xfrm>
            <a:off x="44450" y="746975"/>
            <a:ext cx="8991599" cy="5670493"/>
          </a:xfrm>
          <a:prstGeom prst="rect">
            <a:avLst/>
          </a:prstGeom>
          <a:noFill/>
          <a:ln>
            <a:noFill/>
          </a:ln>
        </p:spPr>
      </p:pic>
      <p:sp>
        <p:nvSpPr>
          <p:cNvPr id="5" name="Rectangle 4"/>
          <p:cNvSpPr/>
          <p:nvPr/>
        </p:nvSpPr>
        <p:spPr>
          <a:xfrm>
            <a:off x="6480166" y="82241"/>
            <a:ext cx="2116285" cy="523220"/>
          </a:xfrm>
          <a:prstGeom prst="rect">
            <a:avLst/>
          </a:prstGeom>
          <a:noFill/>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موقعیت منظومه</a:t>
            </a:r>
            <a:endParaRPr lang="en-US" sz="2800" b="1" dirty="0">
              <a:ln>
                <a:solidFill>
                  <a:srgbClr val="6C4916"/>
                </a:solidFill>
              </a:ln>
              <a:solidFill>
                <a:srgbClr val="B17825"/>
              </a:solidFill>
              <a:cs typeface="B Nazanin" panose="00000400000000000000" pitchFamily="2" charset="-78"/>
            </a:endParaRPr>
          </a:p>
        </p:txBody>
      </p:sp>
    </p:spTree>
    <p:extLst>
      <p:ext uri="{BB962C8B-B14F-4D97-AF65-F5344CB8AC3E}">
        <p14:creationId xmlns:p14="http://schemas.microsoft.com/office/powerpoint/2010/main" val="307660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descr="E:\0URT_Shahre\Zanjan\0Markazi_Zanjan\Manzomeh\pic\pop\pop_kalbad_de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809" y="759854"/>
            <a:ext cx="8532880" cy="5489339"/>
          </a:xfrm>
          <a:prstGeom prst="rect">
            <a:avLst/>
          </a:prstGeom>
          <a:noFill/>
          <a:ln>
            <a:noFill/>
          </a:ln>
        </p:spPr>
      </p:pic>
      <p:sp>
        <p:nvSpPr>
          <p:cNvPr id="5" name="Rectangle 4"/>
          <p:cNvSpPr/>
          <p:nvPr/>
        </p:nvSpPr>
        <p:spPr>
          <a:xfrm>
            <a:off x="3976521" y="93431"/>
            <a:ext cx="4830168" cy="523220"/>
          </a:xfrm>
          <a:prstGeom prst="rect">
            <a:avLst/>
          </a:prstGeom>
          <a:noFill/>
        </p:spPr>
        <p:txBody>
          <a:bodyPr wrap="none">
            <a:spAutoFit/>
          </a:bodyPr>
          <a:lstStyle/>
          <a:p>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محدوده و سکونتگاه های بخش مرکزی</a:t>
            </a:r>
            <a:endParaRPr lang="en-US" sz="2800" b="1" dirty="0">
              <a:ln>
                <a:solidFill>
                  <a:srgbClr val="6C4916"/>
                </a:solidFill>
              </a:ln>
              <a:solidFill>
                <a:srgbClr val="B17825"/>
              </a:solidFill>
              <a:cs typeface="B Nazanin" panose="00000400000000000000" pitchFamily="2" charset="-78"/>
            </a:endParaRPr>
          </a:p>
        </p:txBody>
      </p:sp>
    </p:spTree>
    <p:extLst>
      <p:ext uri="{BB962C8B-B14F-4D97-AF65-F5344CB8AC3E}">
        <p14:creationId xmlns:p14="http://schemas.microsoft.com/office/powerpoint/2010/main" val="910385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2509" r="32509"/>
          <a:stretch>
            <a:fillRect/>
          </a:stretch>
        </p:blipFill>
        <p:spPr>
          <a:xfrm>
            <a:off x="458788" y="6469063"/>
            <a:ext cx="1212850" cy="388937"/>
          </a:xfrm>
        </p:spPr>
      </p:pic>
      <p:sp>
        <p:nvSpPr>
          <p:cNvPr id="6" name="Rectangle 5"/>
          <p:cNvSpPr/>
          <p:nvPr/>
        </p:nvSpPr>
        <p:spPr>
          <a:xfrm>
            <a:off x="2348398" y="3964518"/>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a:solidFill>
                  <a:schemeClr val="tx1">
                    <a:lumMod val="50000"/>
                  </a:schemeClr>
                </a:solidFill>
                <a:cs typeface="B Nazanin" panose="00000400000000000000" pitchFamily="2" charset="-78"/>
              </a:rPr>
              <a:t>شرکت مهندسین مشاور یورت شهر سبلان</a:t>
            </a:r>
            <a:endParaRPr lang="en-US" sz="1600" b="1" dirty="0">
              <a:solidFill>
                <a:schemeClr val="tx1">
                  <a:lumMod val="50000"/>
                </a:schemeClr>
              </a:solidFill>
              <a:cs typeface="B Nazanin" panose="00000400000000000000" pitchFamily="2" charset="-78"/>
            </a:endParaRPr>
          </a:p>
        </p:txBody>
      </p:sp>
      <p:sp>
        <p:nvSpPr>
          <p:cNvPr id="10" name="Rectangle 9"/>
          <p:cNvSpPr/>
          <p:nvPr/>
        </p:nvSpPr>
        <p:spPr>
          <a:xfrm>
            <a:off x="2435484" y="5113603"/>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smtClean="0">
                <a:solidFill>
                  <a:schemeClr val="accent2">
                    <a:lumMod val="10000"/>
                  </a:schemeClr>
                </a:solidFill>
                <a:cs typeface="B Nazanin" panose="00000400000000000000" pitchFamily="2" charset="-78"/>
              </a:rPr>
              <a:t>مرداد ماه 1399</a:t>
            </a:r>
            <a:endParaRPr lang="en-US" sz="1600" b="1" dirty="0">
              <a:solidFill>
                <a:schemeClr val="accent2">
                  <a:lumMod val="10000"/>
                </a:schemeClr>
              </a:solidFill>
              <a:cs typeface="B Nazanin" panose="00000400000000000000" pitchFamily="2" charset="-78"/>
            </a:endParaRPr>
          </a:p>
        </p:txBody>
      </p:sp>
      <p:sp>
        <p:nvSpPr>
          <p:cNvPr id="14" name="Picture Placeholder 13"/>
          <p:cNvSpPr>
            <a:spLocks noGrp="1"/>
          </p:cNvSpPr>
          <p:nvPr>
            <p:ph type="pic" sz="quarter" idx="13"/>
          </p:nvPr>
        </p:nvSpPr>
        <p:spPr/>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856" y="51497"/>
            <a:ext cx="8909731" cy="854808"/>
          </a:xfrm>
          <a:prstGeom prst="rect">
            <a:avLst/>
          </a:prstGeom>
        </p:spPr>
      </p:pic>
      <p:sp>
        <p:nvSpPr>
          <p:cNvPr id="17" name="Rectangle 16"/>
          <p:cNvSpPr/>
          <p:nvPr/>
        </p:nvSpPr>
        <p:spPr>
          <a:xfrm>
            <a:off x="1242138" y="1247154"/>
            <a:ext cx="6192383" cy="1569660"/>
          </a:xfrm>
          <a:prstGeom prst="rect">
            <a:avLst/>
          </a:prstGeom>
        </p:spPr>
        <p:txBody>
          <a:bodyPr wrap="square">
            <a:spAutoFit/>
          </a:bodyPr>
          <a:lstStyle/>
          <a:p>
            <a:pPr algn="ctr" rtl="1">
              <a:defRPr/>
            </a:pPr>
            <a:r>
              <a:rPr lang="fa-IR" sz="3200" b="1" dirty="0">
                <a:solidFill>
                  <a:schemeClr val="tx2"/>
                </a:solidFill>
                <a:latin typeface="IranNastaliq" panose="02000503000000020003" pitchFamily="2" charset="0"/>
                <a:cs typeface="IranNastaliq" panose="02000503000000020003" pitchFamily="2" charset="0"/>
              </a:rPr>
              <a:t>سند توسعه استان </a:t>
            </a:r>
            <a:r>
              <a:rPr lang="fa-IR" sz="3200" b="1" dirty="0" smtClean="0">
                <a:solidFill>
                  <a:schemeClr val="tx2"/>
                </a:solidFill>
                <a:latin typeface="IranNastaliq" panose="02000503000000020003" pitchFamily="2" charset="0"/>
                <a:cs typeface="IranNastaliq" panose="02000503000000020003" pitchFamily="2" charset="0"/>
              </a:rPr>
              <a:t>زنجان شهرستان زنجان</a:t>
            </a:r>
            <a:endParaRPr lang="en-US" sz="3200" b="1" dirty="0" smtClean="0">
              <a:solidFill>
                <a:schemeClr val="tx2"/>
              </a:solidFill>
              <a:latin typeface="IranNastaliq" panose="02000503000000020003" pitchFamily="2" charset="0"/>
              <a:cs typeface="IranNastaliq" panose="02000503000000020003" pitchFamily="2" charset="0"/>
            </a:endParaRPr>
          </a:p>
          <a:p>
            <a:pPr algn="ctr" rtl="1">
              <a:defRPr/>
            </a:pPr>
            <a:endParaRPr lang="fa-IR" sz="3200" b="1" dirty="0" smtClean="0">
              <a:solidFill>
                <a:schemeClr val="tx2"/>
              </a:solidFill>
              <a:latin typeface="IranNastaliq" panose="02000503000000020003" pitchFamily="2" charset="0"/>
              <a:cs typeface="IranNastaliq" panose="02000503000000020003" pitchFamily="2" charset="0"/>
            </a:endParaRPr>
          </a:p>
          <a:p>
            <a:pPr algn="ctr" rtl="1">
              <a:defRPr/>
            </a:pPr>
            <a:r>
              <a:rPr lang="fa-IR" sz="3200" b="1" dirty="0">
                <a:solidFill>
                  <a:schemeClr val="tx2"/>
                </a:solidFill>
                <a:latin typeface="IranNastaliq" panose="02000503000000020003" pitchFamily="2" charset="0"/>
                <a:cs typeface="IranNastaliq" panose="02000503000000020003" pitchFamily="2" charset="0"/>
              </a:rPr>
              <a:t>بخش مرکزی شهرستان </a:t>
            </a:r>
            <a:r>
              <a:rPr lang="fa-IR" sz="3200" b="1" dirty="0" smtClean="0">
                <a:solidFill>
                  <a:schemeClr val="tx2"/>
                </a:solidFill>
                <a:latin typeface="IranNastaliq" panose="02000503000000020003" pitchFamily="2" charset="0"/>
                <a:cs typeface="IranNastaliq" panose="02000503000000020003" pitchFamily="2" charset="0"/>
              </a:rPr>
              <a:t>زنجان</a:t>
            </a:r>
            <a:endParaRPr lang="en-US" sz="3200" b="1" dirty="0">
              <a:solidFill>
                <a:schemeClr val="tx2"/>
              </a:solidFill>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632099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Diagram 3"/>
          <p:cNvGraphicFramePr/>
          <p:nvPr>
            <p:extLst/>
          </p:nvPr>
        </p:nvGraphicFramePr>
        <p:xfrm>
          <a:off x="315686" y="293914"/>
          <a:ext cx="8599714" cy="5693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154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a:picLocks noChangeAspect="1"/>
          </p:cNvPicPr>
          <p:nvPr/>
        </p:nvPicPr>
        <p:blipFill>
          <a:blip r:embed="rId2"/>
          <a:stretch>
            <a:fillRect/>
          </a:stretch>
        </p:blipFill>
        <p:spPr>
          <a:xfrm>
            <a:off x="164644" y="51944"/>
            <a:ext cx="6878413" cy="6213124"/>
          </a:xfrm>
          <a:prstGeom prst="rect">
            <a:avLst/>
          </a:prstGeom>
        </p:spPr>
      </p:pic>
      <p:sp>
        <p:nvSpPr>
          <p:cNvPr id="5" name="Rectangle 4"/>
          <p:cNvSpPr/>
          <p:nvPr/>
        </p:nvSpPr>
        <p:spPr>
          <a:xfrm>
            <a:off x="7103154" y="1961661"/>
            <a:ext cx="1872798" cy="1384995"/>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شاخص‌های وضعیت توسعة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43237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185057" y="742542"/>
            <a:ext cx="8784776" cy="5468164"/>
          </a:xfrm>
          <a:prstGeom prst="rect">
            <a:avLst/>
          </a:prstGeom>
          <a:solidFill>
            <a:schemeClr val="bg1"/>
          </a:solidFill>
          <a:ln>
            <a:solidFill>
              <a:srgbClr val="C00000"/>
            </a:solidFill>
          </a:ln>
        </p:spPr>
        <p:txBody>
          <a:bodyPr wrap="square">
            <a:spAutoFit/>
          </a:bodyPr>
          <a:lstStyle/>
          <a:p>
            <a:pPr marL="342900" marR="0" lvl="0" indent="-342900" algn="just" rtl="1">
              <a:lnSpc>
                <a:spcPct val="150000"/>
              </a:lnSpc>
              <a:spcBef>
                <a:spcPts val="0"/>
              </a:spcBef>
              <a:spcAft>
                <a:spcPts val="80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پتانسیل مطلوب در کشت و تولید محصولات زراعی- باغی از جمله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تولید گندم (مساحت</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23500</a:t>
            </a:r>
            <a:r>
              <a:rPr lang="ar-SA"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هکتار و تولید</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28080000</a:t>
            </a:r>
            <a:r>
              <a:rPr lang="ar-SA"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کیلوگرم</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جو(</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1430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هکتار، </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2151000 </a:t>
            </a:r>
            <a:r>
              <a:rPr lang="ar-SA"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کیلوگرم</a:t>
            </a:r>
            <a:r>
              <a:rPr lang="ar-SA"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تولید) گوجه‌فرنگی (624 هکتار،تولید</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49800000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کیلوگرم</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انگور(711 هکتار، </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9924000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کیلوگرم</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سیب (1202 هکتار و </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24040000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کیلوگرم</a:t>
            </a:r>
            <a:r>
              <a:rPr lang="ar-SA"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تولید)؛</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امکان </a:t>
            </a:r>
            <a:r>
              <a:rPr lang="fa-IR"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rPr>
              <a:t>توسعه زنبورداری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 پرورش زنبور عسل(اسفجین، شیلاندر،نیماور، نقطه بندی و...)؛</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80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بالابودن</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میزان</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تولیدات</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به ویژه</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در</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زمینة</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دامداری(گوشت قرمز </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1662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تن، شیر </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25286 تن)؛</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امکان</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توسعة</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دامداری‌های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صنعتی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نیمه</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صنعتی؛</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قابلیت</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تولید</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گیاهان</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دارویی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متنوع</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فرآوری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وابستة</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آن ( ینگجه، سایان، حاج ارش، شیلاندر، خشکه رود و ...)؛</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ترویج</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 توسعه کشت</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گل</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محمدی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در</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اراضی</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شیب‌دار(تهم، کناوند، ازاد سفلی و </a:t>
            </a:r>
            <a:r>
              <a:rPr lang="fa-IR" sz="1600" b="1" dirty="0">
                <a:solidFill>
                  <a:schemeClr val="accent2">
                    <a:lumMod val="10000"/>
                  </a:schemeClr>
                </a:solidFill>
                <a:latin typeface="irsans"/>
                <a:ea typeface="Times New Roman" panose="02020603050405020304" pitchFamily="18" charset="0"/>
                <a:cs typeface="B Nazanin" panose="00000400000000000000" pitchFamily="2" charset="-78"/>
              </a:rPr>
              <a:t> گوجه قیا</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توسعه</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fa-IR" sz="1600" b="1" dirty="0">
                <a:solidFill>
                  <a:schemeClr val="accent2">
                    <a:lumMod val="10000"/>
                  </a:schemeClr>
                </a:solidFill>
                <a:latin typeface="irsans"/>
                <a:ea typeface="Times New Roman" panose="02020603050405020304" pitchFamily="18" charset="0"/>
                <a:cs typeface="B Nazanin" panose="00000400000000000000" pitchFamily="2" charset="-78"/>
              </a:rPr>
              <a:t>و</a:t>
            </a:r>
            <a:r>
              <a:rPr lang="fa-IR"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پرورش</a:t>
            </a:r>
            <a:r>
              <a:rPr lang="ar-SA" sz="1600" b="1"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زالو در حاشیة رودخانة زنجانرود بر اساس مکان یابی و توصیه فنی سازمان جهادکشاورزی (نیماور، بناب، کوشکن، اسفجین، یامچی)؛</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صنایع دستی قوی از جمله تولید چاقو، ظروف و اشیای مسی(پنبه جوق، اژدهاتور، رازبین، مهتر و ...)؛</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صنایع دستی خانگی اهالی در تولید فرش دست بافت(اسکند،کوشکن،بوغداکندی،دیزج اباد، یامچی،اسفجین، امین اباد و ...)؛</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smtClean="0">
                <a:solidFill>
                  <a:schemeClr val="accent2">
                    <a:lumMod val="10000"/>
                  </a:schemeClr>
                </a:solidFill>
                <a:latin typeface="irsans"/>
                <a:ea typeface="Times New Roman" panose="02020603050405020304" pitchFamily="18" charset="0"/>
                <a:cs typeface="B Nazanin" panose="00000400000000000000" pitchFamily="2" charset="-78"/>
              </a:rPr>
              <a:t>ترویج </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 توسعه مرغداری صنعتی (دیزج بالا، قزل تپه بیات،بولاماجی، ینگجه، گل بلاغی و</a:t>
            </a:r>
            <a:r>
              <a:rPr lang="ar-SA" sz="1600" b="1" dirty="0" smtClean="0">
                <a:solidFill>
                  <a:schemeClr val="accent2">
                    <a:lumMod val="10000"/>
                  </a:schemeClr>
                </a:solidFill>
                <a:latin typeface="irsans"/>
                <a:ea typeface="Times New Roman" panose="02020603050405020304" pitchFamily="18" charset="0"/>
                <a:cs typeface="B Nazanin" panose="00000400000000000000" pitchFamily="2" charset="-78"/>
              </a:rPr>
              <a:t>...)؛</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6065244" y="159064"/>
            <a:ext cx="2622834"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83198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39486" y="731797"/>
            <a:ext cx="8649606" cy="5601533"/>
          </a:xfrm>
          <a:prstGeom prst="rect">
            <a:avLst/>
          </a:prstGeom>
          <a:solidFill>
            <a:schemeClr val="bg1"/>
          </a:solidFill>
          <a:ln>
            <a:solidFill>
              <a:srgbClr val="C00000"/>
            </a:solidFill>
          </a:ln>
        </p:spPr>
        <p:txBody>
          <a:bodyPr wrap="square">
            <a:spAutoFit/>
          </a:bodyPr>
          <a:lstStyle/>
          <a:p>
            <a:pPr marL="342900" marR="0" lvl="0" indent="-342900" algn="just" rtl="1">
              <a:lnSpc>
                <a:spcPct val="150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وجود مراکز صنایع تبدیلی و کارخانه‌های تولیدی پگاه و کندیمیز؛</a:t>
            </a:r>
            <a:endParaRPr lang="en-US" sz="1600"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تسهیلات ارائه شده در زمینة شرکت مرغ گستر زنجان، فعالیت‌های مرغ گوشتی(اسکند، یامچی، معجزات و اژدهاتور) و بوقلمون گوشتی (کرده ناب، مروارید و...)، فعالیت‌های گوساله پروری (نیماور، چایرلو، معجزات، دیزج بالا و حسن ابدالی و...) و بره پروری ( روستای یامچی) شرکت تعاونی زنگان ماکیان پرورش مرغ گوشتی( نیماور)؛</a:t>
            </a:r>
            <a:endParaRPr lang="en-US" sz="1600"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توانمند</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سازی</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نیروی</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انسانی</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روستایی</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موجود</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در</a:t>
            </a: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بازار از طریق آموزش های فنی و حرفه ای؛</a:t>
            </a:r>
            <a:endParaRPr lang="en-US" sz="1600"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وجود 52 معدن فعال گرانیت، فلدسپات، گچ، آهک و سنگ لاشه در محدودة بخش مرکزی؛</a:t>
            </a:r>
            <a:endParaRPr lang="en-US" sz="1600"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وجود شهرک های صنعتی نواوران دو، ناحیه صنعتی کارگاهی زنجان(ظرفیان)، شهرک صنعتی شماره یک زنجان، شهرک صنعتی روی، شهرک تخصصی سرب  و روی زنجان، شرکت ملی سرب و روی ایران، زنجان دو(شهرک صنعتی ناجی)، زنجان 3 کهاب در بخش مرکزی</a:t>
            </a:r>
            <a:r>
              <a:rPr lang="ar-SA" sz="1600" dirty="0" smtClean="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rPr>
              <a:t>؛</a:t>
            </a:r>
            <a:endParaRPr lang="fa-IR" sz="1600" dirty="0" smtClean="0">
              <a:solidFill>
                <a:schemeClr val="accent2">
                  <a:lumMod val="10000"/>
                </a:schemeClr>
              </a:solidFill>
              <a:latin typeface="Calibri" panose="020F0502020204030204" pitchFamily="34" charset="0"/>
              <a:ea typeface="Times New Roman" panose="02020603050405020304" pitchFamily="18"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امکان توسعه پرورش قارچ(نیماور، زرنان،چیر، اردین،ذاکر، ینگجه،کاوند و ...)؛</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وجود بازار مصرف برای محصولات کشاورزی و امکان مبادلات با سایر بخش‌های استان با شهر زنجان؛</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پیوند قدرتمند بین شهر زنجان و روستاهای بخش مرکزی و فراهم بودن بازار بزرگ برای محصولات تولیدی روستاهای شهرستان </a:t>
            </a:r>
            <a:r>
              <a:rPr lang="ar-SA" sz="1600" b="1" dirty="0" smtClean="0">
                <a:solidFill>
                  <a:schemeClr val="accent2">
                    <a:lumMod val="10000"/>
                  </a:schemeClr>
                </a:solidFill>
                <a:latin typeface="irsans"/>
                <a:ea typeface="Times New Roman" panose="02020603050405020304" pitchFamily="18" charset="0"/>
                <a:cs typeface="B Nazanin" panose="00000400000000000000" pitchFamily="2" charset="-78"/>
              </a:rPr>
              <a:t>زنجان؛</a:t>
            </a:r>
            <a:endParaRPr lang="fa-IR" sz="1600" b="1" dirty="0" smtClean="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indent="-342900" algn="just" rtl="1">
              <a:lnSpc>
                <a:spcPct val="150000"/>
              </a:lnSpc>
              <a:spcBef>
                <a:spcPts val="0"/>
              </a:spcBef>
              <a:spcAft>
                <a:spcPts val="0"/>
              </a:spcAft>
              <a:buFont typeface="Wingdings" panose="05000000000000000000" pitchFamily="2" charset="2"/>
              <a:buChar char=""/>
            </a:pP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وجود فروشگاه های الکترونیکی صنایع دستی از زنجان (</a:t>
            </a:r>
            <a:r>
              <a:rPr lang="en-US" sz="1600" b="1" dirty="0">
                <a:solidFill>
                  <a:schemeClr val="accent2">
                    <a:lumMod val="10000"/>
                  </a:schemeClr>
                </a:solidFill>
                <a:latin typeface="irsans"/>
                <a:ea typeface="Times New Roman" panose="02020603050405020304" pitchFamily="18" charset="0"/>
                <a:cs typeface="B Nazanin" panose="00000400000000000000" pitchFamily="2" charset="-78"/>
                <a:hlinkClick r:id="rId2"/>
              </a:rPr>
              <a:t>www.shoval.ir</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 </a:t>
            </a:r>
            <a:r>
              <a:rPr lang="en-US" sz="1600" b="1" dirty="0">
                <a:solidFill>
                  <a:schemeClr val="accent2">
                    <a:lumMod val="10000"/>
                  </a:schemeClr>
                </a:solidFill>
                <a:latin typeface="irsans"/>
                <a:ea typeface="Times New Roman" panose="02020603050405020304" pitchFamily="18" charset="0"/>
                <a:cs typeface="B Nazanin" panose="00000400000000000000" pitchFamily="2" charset="-78"/>
                <a:hlinkClick r:id="rId3"/>
              </a:rPr>
              <a:t>www.givehzanjan.ir</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 </a:t>
            </a:r>
            <a:r>
              <a:rPr lang="en-US" sz="1600" b="1" dirty="0">
                <a:solidFill>
                  <a:schemeClr val="accent2">
                    <a:lumMod val="10000"/>
                  </a:schemeClr>
                </a:solidFill>
                <a:latin typeface="irsans"/>
                <a:ea typeface="Times New Roman" panose="02020603050405020304" pitchFamily="18" charset="0"/>
                <a:cs typeface="B Nazanin" panose="00000400000000000000" pitchFamily="2" charset="-78"/>
                <a:hlinkClick r:id="rId4"/>
              </a:rPr>
              <a:t>www.arazjavaher.com</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a:t>
            </a:r>
            <a:r>
              <a:rPr lang="en-US" sz="1600" b="1" dirty="0">
                <a:solidFill>
                  <a:schemeClr val="accent2">
                    <a:lumMod val="10000"/>
                  </a:schemeClr>
                </a:solidFill>
                <a:latin typeface="irsans"/>
                <a:ea typeface="Times New Roman" panose="02020603050405020304" pitchFamily="18" charset="0"/>
                <a:cs typeface="B Nazanin" panose="00000400000000000000" pitchFamily="2" charset="-78"/>
                <a:hlinkClick r:id="rId5"/>
              </a:rPr>
              <a:t>www.senooni.com</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a:t>
            </a:r>
            <a:r>
              <a:rPr lang="en-US" sz="1600" b="1" dirty="0">
                <a:solidFill>
                  <a:schemeClr val="accent2">
                    <a:lumMod val="10000"/>
                  </a:schemeClr>
                </a:solidFill>
                <a:latin typeface="irsans"/>
                <a:ea typeface="Times New Roman" panose="02020603050405020304" pitchFamily="18" charset="0"/>
                <a:cs typeface="B Nazanin" panose="00000400000000000000" pitchFamily="2" charset="-78"/>
                <a:hlinkClick r:id="rId6"/>
              </a:rPr>
              <a:t>www.dastsazkala.com</a:t>
            </a:r>
            <a:r>
              <a:rPr lang="ar-SA" sz="1600" b="1" dirty="0">
                <a:solidFill>
                  <a:schemeClr val="accent2">
                    <a:lumMod val="10000"/>
                  </a:schemeClr>
                </a:solidFill>
                <a:latin typeface="irsans"/>
                <a:ea typeface="Times New Roman" panose="02020603050405020304" pitchFamily="18" charset="0"/>
                <a:cs typeface="B Nazanin" panose="00000400000000000000" pitchFamily="2" charset="-78"/>
              </a:rPr>
              <a:t> و </a:t>
            </a:r>
            <a:r>
              <a:rPr lang="ar-SA" sz="1600" b="1" dirty="0" smtClean="0">
                <a:solidFill>
                  <a:schemeClr val="accent2">
                    <a:lumMod val="10000"/>
                  </a:schemeClr>
                </a:solidFill>
                <a:latin typeface="irsans"/>
                <a:ea typeface="Times New Roman" panose="02020603050405020304" pitchFamily="18" charset="0"/>
                <a:cs typeface="B Nazanin" panose="00000400000000000000" pitchFamily="2" charset="-78"/>
              </a:rPr>
              <a:t>...)</a:t>
            </a:r>
            <a:endParaRPr lang="en-US" sz="1600" b="1" dirty="0">
              <a:solidFill>
                <a:schemeClr val="accent2">
                  <a:lumMod val="1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5412101" y="124439"/>
            <a:ext cx="3292889" cy="523220"/>
          </a:xfrm>
          <a:prstGeom prst="rect">
            <a:avLst/>
          </a:prstGeom>
        </p:spPr>
        <p:txBody>
          <a:bodyPr wrap="none">
            <a:spAutoFit/>
          </a:bodyPr>
          <a:lstStyle/>
          <a:p>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ادامه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502753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81000" y="751944"/>
            <a:ext cx="8523515" cy="5573449"/>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امکان ایجاد تشکل‌های اجتماعی- فرهنگی در سطح روستا به دلیل اتحاد و انسجام فرهنگی – اجتماعی؛</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tabLst>
                <a:tab pos="510540" algn="l"/>
              </a:tabLst>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اكثريت قريب به اتفاق اهالى پيرو مذهب شيعه اثنى عشرى و از ایلات خمسه هستند.</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مشارکت و همکاری اهالی در امور مربوط به روستا(همکاری با دهیاری ها، مرمت مساجد و مدارس</a:t>
            </a:r>
            <a:r>
              <a:rPr lang="fa-IR" sz="1600" dirty="0">
                <a:solidFill>
                  <a:schemeClr val="accent2">
                    <a:lumMod val="10000"/>
                  </a:schemeClr>
                </a:solidFill>
                <a:latin typeface="irsans"/>
                <a:ea typeface="Times New Roman" panose="02020603050405020304" pitchFamily="18" charset="0"/>
                <a:cs typeface="B Nazanin" panose="00000400000000000000" pitchFamily="2" charset="-78"/>
              </a:rPr>
              <a:t> و ...)</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روابط حسنه میان ساکنان روستاها و غنای آداب و رسوم جمعی نظیر برگزاری با شکوه مراسم مذهبی در مناسبت‌‌ها؛</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روند صعودی رشد طبیعی جمعیت به خصوص در شهر زنجان(نرخ رشد جمعیت روستایی 92/0- و نرخ رشد جمعیت شهری 11/2 درصد )؛</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Low"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افزایش جمعیت روستاهای کوشکن، والارود، امین اباد، تهم، حسن ابدالی، پایین کوه، دو اسب، چوره ناب طی دهه های گذشته؛</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دسترسی به آموزشگاه‌های عالی از جمله آموزشگاه های فنی و حرفه ای، هنرستان ها و مقاطع عالی دانشگاه‌ها در داخل بخش(شهر زنجان)؛</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تعداد مدارس روستایی بخش مرکزی 145؛</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دوره‌های آموزشی برگزار شده در سطح بخش 62 دوره در سال 1397 شامل دوره‌های آموزشی برگزار شده 6 دوره زراعی، 3 دوره باغی، 4 دوره مالی و بازرگانی، 1 دوره در زمینه برق، 4 دوره تاسیسات، 1 دوره خدمات</a:t>
            </a:r>
            <a:r>
              <a:rPr lang="fa-IR" sz="1600" dirty="0">
                <a:solidFill>
                  <a:schemeClr val="accent2">
                    <a:lumMod val="10000"/>
                  </a:schemeClr>
                </a:solidFill>
                <a:latin typeface="irsans"/>
                <a:ea typeface="Times New Roman" panose="02020603050405020304" pitchFamily="18" charset="0"/>
                <a:cs typeface="B Nazanin" panose="00000400000000000000" pitchFamily="2" charset="-78"/>
              </a:rPr>
              <a:t> تغذیه‌ای، </a:t>
            </a: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11 دوره صنایع پوشاک، 1 دوره صنایع چرم و پوست و خز، 6 دوره صنایع دستی (بافت، دوخت)، 2 دوره صنایع غذایی، 5 دوره فرش بافی، 11 دوره در زمینه فن‌آوری و اطلاعات،1 دوره در زمینه هنرهای تزیینی،3 دوره صنایع خودرو، 1 دوره ماشین آلات کشاورزی؛</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دوره های آموزشی برگزار شده جهاد کشاورزی در سطح شهرستان زنجان در شش ماهه دوم سال 1397 عبارتند از: زراعت 247 دوره، باغبانی 40 دوره، امور دام و شیلات 14 دوره، مکانیزاسیون و ماشین آلات 15 دوره، آب و خاک و امور اراضی 55 دوره، صنایع تبدیلی و تکمیلی 6 دوره، آموزشهای تسهیل گری 11 دوره؛</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آموزش و توانمندسازی روستاییان جهت ایجاد تعاونی و اشاعة کارگروهی؛</a:t>
            </a:r>
            <a:endParaRPr lang="en-US" sz="1600" dirty="0">
              <a:solidFill>
                <a:schemeClr val="accent2">
                  <a:lumMod val="10000"/>
                </a:schemeClr>
              </a:solidFill>
              <a:latin typeface="irsans"/>
              <a:ea typeface="Times New Roman" panose="02020603050405020304" pitchFamily="18" charset="0"/>
              <a:cs typeface="B Nazanin" panose="00000400000000000000" pitchFamily="2" charset="-78"/>
            </a:endParaRPr>
          </a:p>
          <a:p>
            <a:pPr algn="r" rtl="1"/>
            <a:r>
              <a:rPr lang="ar-SA" sz="1600" dirty="0">
                <a:solidFill>
                  <a:schemeClr val="accent2">
                    <a:lumMod val="10000"/>
                  </a:schemeClr>
                </a:solidFill>
                <a:latin typeface="irsans"/>
                <a:ea typeface="Times New Roman" panose="02020603050405020304" pitchFamily="18" charset="0"/>
                <a:cs typeface="B Nazanin" panose="00000400000000000000" pitchFamily="2" charset="-78"/>
              </a:rPr>
              <a:t>فعالیت سمن‎ها در زمینه های مذهبی، فرهنگی، ورزشی، زیست محیطی، گردشگری( انجمن جوانان کارافرین، انجمنن خیریه حمایت از بیماری های مادر زاد و ارثی، حریم سبز کریمه زنجان، زنان کارافرین تلاشگر استان زنجان، بنیاد عام المنفعه استاد یوسف ثبوتی، خیریه حاج محمود وثوق زنجان، پیش گیری از اسیب های اجتماعی خانه دوست زنجان و ...)،</a:t>
            </a:r>
            <a:endParaRPr lang="fa-IR" sz="1600" dirty="0">
              <a:solidFill>
                <a:schemeClr val="accent2">
                  <a:lumMod val="10000"/>
                </a:schemeClr>
              </a:solidFill>
              <a:latin typeface="irsans"/>
              <a:ea typeface="Times New Roman" panose="02020603050405020304" pitchFamily="18" charset="0"/>
              <a:cs typeface="B Nazanin" panose="00000400000000000000" pitchFamily="2" charset="-78"/>
            </a:endParaRPr>
          </a:p>
        </p:txBody>
      </p:sp>
      <p:sp>
        <p:nvSpPr>
          <p:cNvPr id="5" name="Rectangle 4"/>
          <p:cNvSpPr/>
          <p:nvPr/>
        </p:nvSpPr>
        <p:spPr>
          <a:xfrm>
            <a:off x="5923730" y="109334"/>
            <a:ext cx="2635658"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37390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95300" y="1314340"/>
            <a:ext cx="8300358" cy="2463560"/>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Calibri" panose="020F0502020204030204" pitchFamily="34" charset="0"/>
                <a:ea typeface="Calibri" panose="020F0502020204030204" pitchFamily="34" charset="0"/>
                <a:cs typeface="B Nazanin" panose="00000400000000000000" pitchFamily="2" charset="-78"/>
              </a:rPr>
              <a:t>پتانسیل مطلوب آب و خاک در کشت و تولید محصولات زراعی و باغی و </a:t>
            </a:r>
            <a:r>
              <a:rPr lang="ar-SA" sz="1600" dirty="0">
                <a:latin typeface="irsans"/>
                <a:ea typeface="Times New Roman" panose="02020603050405020304" pitchFamily="18" charset="0"/>
                <a:cs typeface="B Nazanin" panose="00000400000000000000" pitchFamily="2" charset="-78"/>
              </a:rPr>
              <a:t>پرورش آبزی </a:t>
            </a:r>
            <a:r>
              <a:rPr lang="ar-SA" sz="1600" dirty="0">
                <a:latin typeface="Calibri" panose="020F0502020204030204" pitchFamily="34" charset="0"/>
                <a:ea typeface="Calibri" panose="020F0502020204030204" pitchFamily="34" charset="0"/>
                <a:cs typeface="B Nazanin" panose="00000400000000000000" pitchFamily="2" charset="-78"/>
              </a:rPr>
              <a:t>(منابع غنی آب به واسطه جاری بودن رودخانة زنجانرود و رودخانه‌های فرعی)؛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وجود</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مراتع</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خوب</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و</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متوسط</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در</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سطح</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بخش؛</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برخورداری از پتانسیل مطلوب در کشت و تولید محصولات زراعی- باغی، پرورش دام؛</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خاک و پوشش گیاهی مناسب منطقه به خصوص در زمینه‌های گیاهان دارویی(اینسپتی سول 28، انتی سول 58)؛</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قرارگیری مساحت کوچکی از بخش در منطقه حفاظت شده سرخ آباد (تقریباً 5977 هکتار مساحت) ؛</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وجود سد دهشیر علیا، سد تهم، بند انحرافی همایون، سد حسن ابدال، سد داش بلاغ، سد زرنان، سد سلمانلو، سد گاوازنگ، گل تپه زنجان، سد ینگجه زنجان</a:t>
            </a:r>
            <a:r>
              <a:rPr lang="fa-IR" sz="1600" dirty="0">
                <a:latin typeface="Calibri" panose="020F0502020204030204" pitchFamily="34" charset="0"/>
                <a:ea typeface="Calibri" panose="020F0502020204030204" pitchFamily="34" charset="0"/>
                <a:cs typeface="B Nazanin" panose="00000400000000000000" pitchFamily="2" charset="-78"/>
              </a:rPr>
              <a:t>؛</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fa-IR" sz="1600" dirty="0">
                <a:latin typeface="Calibri" panose="020F0502020204030204" pitchFamily="34" charset="0"/>
                <a:ea typeface="Calibri" panose="020F0502020204030204" pitchFamily="34" charset="0"/>
                <a:cs typeface="B Nazanin" panose="00000400000000000000" pitchFamily="2" charset="-78"/>
              </a:rPr>
              <a:t>تبدیل فضولات دامی به کمپوست در روستاهای دارای بیشترین دام(سهله)؛</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456282" y="229076"/>
            <a:ext cx="3339376"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267413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70114" y="690876"/>
            <a:ext cx="8616042" cy="5464060"/>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قرارگیری در محور تهران-تبریز و زیرساخت‌های قدرتمند ارتباط جاده‌ای (آزادراه و راه اصلی)؛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دسترسی به سیستم حمل و نقل ریلی، خطوط اصلی انتقال برق، گاز و....؛</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بزرگ‌ترین بخش استان از حیث استقرار جمعیت و تأسیسات شبکه‌های ارتباطی؛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امکان دسترسی به اکثر محورهای آزاد راه زنجان- قزوین، آزاد راه زنجان </a:t>
            </a:r>
            <a:r>
              <a:rPr lang="ar-SA" sz="2000" dirty="0">
                <a:latin typeface="Calibri" panose="020F0502020204030204" pitchFamily="34" charset="0"/>
                <a:ea typeface="Times New Roman" panose="02020603050405020304" pitchFamily="18" charset="0"/>
                <a:cs typeface="Sakkal Majalla" panose="02000000000000000000" pitchFamily="2" charset="-78"/>
              </a:rPr>
              <a:t>–</a:t>
            </a:r>
            <a:r>
              <a:rPr lang="ar-SA" sz="2000" dirty="0">
                <a:latin typeface="irsans"/>
                <a:ea typeface="Times New Roman" panose="02020603050405020304" pitchFamily="18" charset="0"/>
                <a:cs typeface="B Nazanin" panose="00000400000000000000" pitchFamily="2" charset="-78"/>
              </a:rPr>
              <a:t> تبریز، محور زنجان- خرمدره، زنجان- میانه، زنجان- سلطانیه، زنجان-بیجار، زنجان- فرودگاه (پل سارمساقلو، زنجان-دندی، زنجان- طارم؛</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موقعیت مکانی مناسب مرکزیت اداری- سیاسی؛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93.9 درصد خانوار روستاهای تا پایان تیر ماه 1399 به شبکه گاز دسترسی دارند. </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شهرک صنعتی در زمینه تولید فراورده‌های دامی(پگاه و کندیمیز) و کشاورزی ( کارخانه پایا گستر)؛</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مرکزیت استان و وجود مراکز آموزشی- خدماتی - گردشگری و امکان جذب از سایر استان‌ها؛</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استقرار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صنايعي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از</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جمله</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ايران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ترانسفو، پارس</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سوئيچ،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شير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پاستوريزه،</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سامان شيمي،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سارانوش،</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شن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و</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ماسه‌هاي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مستقر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منطقه،</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مخازن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سوخت</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شركت</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نفت، شركت</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سرب</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و</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روي،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كارخانة</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روي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كالسيمين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ضلع</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شرق</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سرب</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و</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روي</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استقرار روستاها در اطراف رودخانه زنجانرود به صورت خطی-متمرکز ناشی از دسترسی به آب در بخش؛</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اتخاذ</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تدابیر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لازم</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برای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تخصیص درآمد‌های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ناشی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از</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معادن</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مستقر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 بخش‌ها </a:t>
            </a:r>
            <a:r>
              <a:rPr lang="en-US" sz="2000" dirty="0">
                <a:latin typeface="irsans"/>
                <a:ea typeface="Times New Roman" panose="02020603050405020304" pitchFamily="18" charset="0"/>
                <a:cs typeface="B Nazanin" panose="00000400000000000000" pitchFamily="2" charset="-78"/>
              </a:rPr>
              <a:t>)</a:t>
            </a:r>
            <a:r>
              <a:rPr lang="ar-SA" sz="2000" dirty="0">
                <a:latin typeface="irsans"/>
                <a:ea typeface="Times New Roman" panose="02020603050405020304" pitchFamily="18" charset="0"/>
                <a:cs typeface="B Nazanin" panose="00000400000000000000" pitchFamily="2" charset="-78"/>
              </a:rPr>
              <a:t>یک</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درصد</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از</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درآمد</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معادن</a:t>
            </a:r>
            <a:r>
              <a:rPr lang="en-US" sz="2000" dirty="0">
                <a:latin typeface="irsans"/>
                <a:ea typeface="Times New Roman" panose="02020603050405020304" pitchFamily="18" charset="0"/>
                <a:cs typeface="B Nazanin" panose="00000400000000000000" pitchFamily="2" charset="-78"/>
              </a:rPr>
              <a:t>( </a:t>
            </a:r>
            <a:r>
              <a:rPr lang="ar-SA" sz="2000" dirty="0">
                <a:latin typeface="irsans"/>
                <a:ea typeface="Times New Roman" panose="02020603050405020304" pitchFamily="18" charset="0"/>
                <a:cs typeface="B Nazanin" panose="00000400000000000000" pitchFamily="2" charset="-78"/>
              </a:rPr>
              <a:t> برای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مرمت</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جاده‌ها،</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اجرای طر</a:t>
            </a:r>
            <a:r>
              <a:rPr lang="fa-IR" sz="2000" dirty="0">
                <a:latin typeface="irsans"/>
                <a:ea typeface="Times New Roman" panose="02020603050405020304" pitchFamily="18" charset="0"/>
                <a:cs typeface="B Nazanin" panose="00000400000000000000" pitchFamily="2" charset="-78"/>
              </a:rPr>
              <a:t>ح‌های </a:t>
            </a:r>
            <a:r>
              <a:rPr lang="ar-SA" sz="2000" dirty="0">
                <a:latin typeface="irsans"/>
                <a:ea typeface="Times New Roman" panose="02020603050405020304" pitchFamily="18" charset="0"/>
                <a:cs typeface="B Nazanin" panose="00000400000000000000" pitchFamily="2" charset="-78"/>
              </a:rPr>
              <a:t>هادی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روستایی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و</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ایجاد</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امکانات</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رفاهی</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در</a:t>
            </a:r>
            <a:r>
              <a:rPr lang="ar-SA" sz="2000" dirty="0">
                <a:latin typeface="Calibri" panose="020F0502020204030204" pitchFamily="34" charset="0"/>
                <a:ea typeface="Times New Roman" panose="02020603050405020304" pitchFamily="18" charset="0"/>
                <a:cs typeface="irsans"/>
              </a:rPr>
              <a:t> </a:t>
            </a:r>
            <a:r>
              <a:rPr lang="ar-SA" sz="2000" dirty="0">
                <a:latin typeface="irsans"/>
                <a:ea typeface="Times New Roman" panose="02020603050405020304" pitchFamily="18" charset="0"/>
                <a:cs typeface="B Nazanin" panose="00000400000000000000" pitchFamily="2" charset="-78"/>
              </a:rPr>
              <a:t>روستاها؛</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445396" y="218190"/>
            <a:ext cx="349647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کالبدی- 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972010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37457" y="941965"/>
            <a:ext cx="8469086" cy="4373505"/>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آثار تاریخی تپه اوچ بلاغ روستای قلتوق، قره بلاغ آق کند، کرم بلاغی روستای چیر، سارقید و چهل دختر روستای همایون، خاتون تپه و شاهی تپه روستای تهم، منجیق تپه روستای اردین و نیماور؛</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قلعة بش‌تپه واقع در روستای کاوند دهستان بوغدا کندی و قلعة گبری واقع در روستای سهله از دهستان معجزات، قله تکه قيه سي روستای گلجیک دهستان زنجانرود بالا؛</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بناهای تاریخی خانه توفیقی، میر بهاءالدین یا پل کهنه، رختشویخانه، بازار سنتی زنجان، مسجد جامع زنجان، موزه باستان‌شناسی و عمارت ذوالفقاری محل نگه‌داری مردان نمکی،حمام حاج داداش،مسجد خانم؛</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ارتفاعات ییلاقی اولن دلبر، مجموعه تفریحی ائل داغی( کوه گاوازنگ یا قله سنبله) ، پیست اسکی پاپایی محل مناسب برای گردشگری، کوهنوردی، پیاده‌روی و ورزش.</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وجود ابشار های زیبای هشتر خان لار و شارشار منطقه تهم(زنجان-تهم-شیلاندر)</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برخورداری از زمینه‌های مناسب فرهنگی و جاذبه‌های گردشگری تاریخی، طبیعی و اکوتوریسم از جمله وجود مناطق گردشگری گاوازنگ، منطقه نمونة گردشگری سد تهم و روستای گردشگری شیلاندر، لار، پاپایی؛</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728424" y="213494"/>
            <a:ext cx="283443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736307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804822" y="1804888"/>
            <a:ext cx="7834602" cy="2726900"/>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ضعف تکمیل زنجیرة ارزش محصولات کشاورزی(تولید، نگهداری و صادرات به خارج و...)  و کسب حجم پایین از ارزش نهایی محصولات توسط کشاورزان؛</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ضعف توسعة روش‌های آبیاری نوین و فشار بر منابع آب؛</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بروز سرمازدگی محصولات کشاورزی و بارش تگرگ(اژدهاتور، چوره ناب،یامچی، داشکسن، بوغدا کندی و...)؛</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ناکافی بودن صنایع تبدیلی و ضعف شناسایی نقاط قوت در زمینة صنایع دستی؛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ضعف توجه به سیستم‌های نوین تبلیغات، خرید و فروش محصولات از جمله سایت‌های با سلام، کتدیلر، کالا روستا، اینفلوئنسرها و ...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7403188" y="917032"/>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48975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83771" y="1737287"/>
            <a:ext cx="7742913" cy="3583032"/>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Calibri" panose="020F0502020204030204" pitchFamily="34" charset="0"/>
                <a:ea typeface="Calibri" panose="020F0502020204030204" pitchFamily="34" charset="0"/>
                <a:cs typeface="B Nazanin" panose="00000400000000000000" pitchFamily="2" charset="-78"/>
              </a:rPr>
              <a:t>بالا بودن میزان مهاجرت بویژه در بین جوانان از روستا به شهر</a:t>
            </a:r>
            <a:r>
              <a:rPr lang="ar-SA" dirty="0">
                <a:latin typeface="Calibri" panose="020F0502020204030204" pitchFamily="34" charset="0"/>
                <a:ea typeface="Calibri" panose="020F0502020204030204" pitchFamily="34" charset="0"/>
                <a:cs typeface="B Nazanin" panose="00000400000000000000" pitchFamily="2" charset="-78"/>
              </a:rPr>
              <a:t> به دلیل ضعف اشتغال روستایی؛</a:t>
            </a: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dirty="0">
                <a:latin typeface="irsans"/>
                <a:ea typeface="Times New Roman" panose="02020603050405020304" pitchFamily="18" charset="0"/>
                <a:cs typeface="B Nazanin" panose="00000400000000000000" pitchFamily="2" charset="-78"/>
              </a:rPr>
              <a:t>کاهش جمعیت روستایی بخش از سال 1390 تا 1395 و نرخ رشد منفی برخی روستاها(</a:t>
            </a:r>
            <a:r>
              <a:rPr lang="ar-SA" sz="2000" dirty="0">
                <a:latin typeface="Calibri" panose="020F0502020204030204" pitchFamily="34" charset="0"/>
                <a:ea typeface="Calibri" panose="020F0502020204030204" pitchFamily="34" charset="0"/>
                <a:cs typeface="B Nazanin" panose="00000400000000000000" pitchFamily="2" charset="-78"/>
              </a:rPr>
              <a:t>طی دهه اخیر برخی از روستاهای همچون کلتکه خالی از سکنه و روستاهای گلجیک، تازه کندضيااباد،قزل تپه عليقلي،حاج آرش،اقبلاغ حومه، ملالر، حاجی بچه، قوزلو، ازاد سفلی،گلیجه با کاهش چشم گیر جمعیت مواجه بوده اند)</a:t>
            </a:r>
            <a:r>
              <a:rPr lang="ar-SA" dirty="0">
                <a:latin typeface="irsans"/>
                <a:ea typeface="Times New Roman" panose="02020603050405020304" pitchFamily="18" charset="0"/>
                <a:cs typeface="B Nazanin" panose="00000400000000000000" pitchFamily="2" charset="-78"/>
              </a:rPr>
              <a:t>؛</a:t>
            </a: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dirty="0">
                <a:latin typeface="irsans"/>
                <a:ea typeface="Times New Roman" panose="02020603050405020304" pitchFamily="18" charset="0"/>
                <a:cs typeface="B Nazanin" panose="00000400000000000000" pitchFamily="2" charset="-78"/>
              </a:rPr>
              <a:t>ضعف استفاده از نیروهای آموزش دیده در زمینة کارگاه‌های فنی و حرفه‌ای؛</a:t>
            </a: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dirty="0">
                <a:latin typeface="irsans"/>
                <a:ea typeface="Times New Roman" panose="02020603050405020304" pitchFamily="18" charset="0"/>
                <a:cs typeface="B Nazanin" panose="00000400000000000000" pitchFamily="2" charset="-78"/>
              </a:rPr>
              <a:t>ضعف در ایجاد</a:t>
            </a:r>
            <a:r>
              <a:rPr lang="ar-SA" dirty="0">
                <a:latin typeface="Calibri" panose="020F0502020204030204" pitchFamily="34" charset="0"/>
                <a:ea typeface="Times New Roman" panose="02020603050405020304" pitchFamily="18" charset="0"/>
                <a:cs typeface="irsans"/>
              </a:rPr>
              <a:t> </a:t>
            </a:r>
            <a:r>
              <a:rPr lang="ar-SA" dirty="0">
                <a:latin typeface="irsans"/>
                <a:ea typeface="Times New Roman" panose="02020603050405020304" pitchFamily="18" charset="0"/>
                <a:cs typeface="B Nazanin" panose="00000400000000000000" pitchFamily="2" charset="-78"/>
              </a:rPr>
              <a:t>تشکل‌های</a:t>
            </a:r>
            <a:r>
              <a:rPr lang="ar-SA" dirty="0">
                <a:latin typeface="Calibri" panose="020F0502020204030204" pitchFamily="34" charset="0"/>
                <a:ea typeface="Times New Roman" panose="02020603050405020304" pitchFamily="18" charset="0"/>
                <a:cs typeface="irsans"/>
              </a:rPr>
              <a:t> </a:t>
            </a:r>
            <a:r>
              <a:rPr lang="ar-SA" dirty="0">
                <a:latin typeface="irsans"/>
                <a:ea typeface="Times New Roman" panose="02020603050405020304" pitchFamily="18" charset="0"/>
                <a:cs typeface="B Nazanin" panose="00000400000000000000" pitchFamily="2" charset="-78"/>
              </a:rPr>
              <a:t>اجتماعی</a:t>
            </a:r>
            <a:r>
              <a:rPr lang="ar-SA" dirty="0">
                <a:latin typeface="Calibri" panose="020F0502020204030204" pitchFamily="34" charset="0"/>
                <a:ea typeface="Times New Roman" panose="02020603050405020304" pitchFamily="18" charset="0"/>
                <a:cs typeface="irsans"/>
              </a:rPr>
              <a:t> </a:t>
            </a:r>
            <a:r>
              <a:rPr lang="ar-SA" dirty="0">
                <a:latin typeface="irsans"/>
                <a:ea typeface="Times New Roman" panose="02020603050405020304" pitchFamily="18" charset="0"/>
                <a:cs typeface="B Nazanin" panose="00000400000000000000" pitchFamily="2" charset="-78"/>
              </a:rPr>
              <a:t>مربوط</a:t>
            </a:r>
            <a:r>
              <a:rPr lang="ar-SA" dirty="0">
                <a:latin typeface="Calibri" panose="020F0502020204030204" pitchFamily="34" charset="0"/>
                <a:ea typeface="Times New Roman" panose="02020603050405020304" pitchFamily="18" charset="0"/>
                <a:cs typeface="irsans"/>
              </a:rPr>
              <a:t> </a:t>
            </a:r>
            <a:r>
              <a:rPr lang="ar-SA" dirty="0">
                <a:latin typeface="irsans"/>
                <a:ea typeface="Times New Roman" panose="02020603050405020304" pitchFamily="18" charset="0"/>
                <a:cs typeface="B Nazanin" panose="00000400000000000000" pitchFamily="2" charset="-78"/>
              </a:rPr>
              <a:t>به</a:t>
            </a:r>
            <a:r>
              <a:rPr lang="ar-SA" dirty="0">
                <a:latin typeface="Calibri" panose="020F0502020204030204" pitchFamily="34" charset="0"/>
                <a:ea typeface="Times New Roman" panose="02020603050405020304" pitchFamily="18" charset="0"/>
                <a:cs typeface="irsans"/>
              </a:rPr>
              <a:t> </a:t>
            </a:r>
            <a:r>
              <a:rPr lang="ar-SA" dirty="0">
                <a:latin typeface="irsans"/>
                <a:ea typeface="Times New Roman" panose="02020603050405020304" pitchFamily="18" charset="0"/>
                <a:cs typeface="B Nazanin" panose="00000400000000000000" pitchFamily="2" charset="-78"/>
              </a:rPr>
              <a:t>زنان؛</a:t>
            </a:r>
            <a:endParaRPr lang="en-US" sz="18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dirty="0">
                <a:latin typeface="irsans"/>
                <a:ea typeface="Times New Roman" panose="02020603050405020304" pitchFamily="18" charset="0"/>
                <a:cs typeface="B Nazanin" panose="00000400000000000000" pitchFamily="2" charset="-78"/>
              </a:rPr>
              <a:t>ضعف در استفاده از نیروهای متخصص انسانی و آموزش دیده؛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116758" y="1061667"/>
            <a:ext cx="124906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674621" y="23616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13203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Content Placeholder 2"/>
          <p:cNvSpPr txBox="1">
            <a:spLocks/>
          </p:cNvSpPr>
          <p:nvPr/>
        </p:nvSpPr>
        <p:spPr>
          <a:xfrm>
            <a:off x="5184054" y="906463"/>
            <a:ext cx="3810722" cy="4841194"/>
          </a:xfrm>
          <a:prstGeom prst="rect">
            <a:avLst/>
          </a:prstGeom>
          <a:ln w="12700" cap="flat" cmpd="sng" algn="ctr">
            <a:solidFill>
              <a:schemeClr val="tx2">
                <a:lumMod val="50000"/>
              </a:schemeClr>
            </a:solid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برنامه توسعه اقتصادی، اشتغالزایی و طرح توسعه پایدار منظومه‌های روستایی، طرحی است که به منظور ایجاد اشتغال، توسعة یکپارچه، هماهنگ، فراگیر و پایدار سکونتگاههای روستایی از طریق انتظام فضایی منظومه در قالب شبکه های محلی و ناحیه ای و با تاکید بر روابط و پیوندهای روستایی-شهری تدوین شده است. </a:t>
            </a:r>
          </a:p>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محتوای این طرح بر ترغیب حکمروایی محلی از طریق مشارکت مردمی و تقویت فعالیتها، روابط و مناسبات کارآمد اجتماعی-اقتصادی واحدهای سکونتگاهی منظومه، هم به لحاظ درونی و بین سکونتگاهی و هم از نظر برونی و بین منظومه ای تاکید می‌ورزد.</a:t>
            </a:r>
            <a:endParaRPr lang="en-US" sz="1200" dirty="0"/>
          </a:p>
        </p:txBody>
      </p:sp>
      <p:sp>
        <p:nvSpPr>
          <p:cNvPr id="5" name="Rectangle 4"/>
          <p:cNvSpPr/>
          <p:nvPr/>
        </p:nvSpPr>
        <p:spPr>
          <a:xfrm>
            <a:off x="311307" y="907139"/>
            <a:ext cx="4872746" cy="762388"/>
          </a:xfrm>
          <a:prstGeom prst="rect">
            <a:avLst/>
          </a:prstGeom>
        </p:spPr>
        <p:txBody>
          <a:bodyPr>
            <a:spAutoFit/>
          </a:bodyPr>
          <a:lstStyle/>
          <a:p>
            <a:pPr algn="ctr" rtl="1">
              <a:defRPr/>
            </a:pPr>
            <a:r>
              <a:rPr lang="fa-IR" sz="2177" b="1" dirty="0">
                <a:ln w="1905"/>
                <a:solidFill>
                  <a:srgbClr val="95651F"/>
                </a:solidFill>
                <a:effectLst>
                  <a:innerShdw blurRad="69850" dist="43180" dir="5400000">
                    <a:srgbClr val="000000">
                      <a:alpha val="65000"/>
                    </a:srgbClr>
                  </a:innerShdw>
                </a:effectLst>
                <a:cs typeface="B Titr" panose="00000700000000000000" pitchFamily="2" charset="-78"/>
              </a:rPr>
              <a:t>برنامه توسعه اقتصادی، اشتغالزایی و توسعه پایدار منظومه روستایی</a:t>
            </a:r>
            <a:endParaRPr lang="en-US" sz="2177"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pic>
        <p:nvPicPr>
          <p:cNvPr id="6" name="Picture 3"/>
          <p:cNvPicPr>
            <a:picLocks noChangeAspect="1"/>
          </p:cNvPicPr>
          <p:nvPr/>
        </p:nvPicPr>
        <p:blipFill>
          <a:blip r:embed="rId7">
            <a:extLst>
              <a:ext uri="{28A0092B-C50C-407E-A947-70E740481C1C}">
                <a14:useLocalDpi xmlns:a14="http://schemas.microsoft.com/office/drawing/2010/main" val="0"/>
              </a:ext>
            </a:extLst>
          </a:blip>
          <a:srcRect l="6647" t="10695" r="6844" b="17297"/>
          <a:stretch>
            <a:fillRect/>
          </a:stretch>
        </p:blipFill>
        <p:spPr bwMode="auto">
          <a:xfrm>
            <a:off x="163230" y="1817007"/>
            <a:ext cx="4844199"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288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76463" y="1519256"/>
            <a:ext cx="8327572" cy="4669612"/>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واقع شدن قسمت‌هایی از بخش در پهنه با خطر نسبی زیاد زلزله‌خیزی؛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آلایندگی بالای منابع به خاطر تمرکز فعالیت-جمعیت در اطراف شهر زنجان؛</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ورود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فاضلاب</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انساني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به</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رودخانة زنجانرود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آلودگي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شديد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رودخانه و بدمنظره</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شدن</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و</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آلودگي‌هاي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زيست</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محيطي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در</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منطقه؛</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ضعف آگاهی و نبود دانش‌های نوین بهره‌برداری از منابع آب وخاک،</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Calibri" panose="020F0502020204030204" pitchFamily="34" charset="0"/>
                <a:ea typeface="Calibri" panose="020F0502020204030204" pitchFamily="34" charset="0"/>
                <a:cs typeface="B Nazanin" panose="00000400000000000000" pitchFamily="2" charset="-78"/>
              </a:rPr>
              <a:t>رها شدن و نگهداری فضولات دامی در فضاهای باز و عدم تفکیک این فضاها از واحدهای مسکونی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Calibri" panose="020F0502020204030204" pitchFamily="34" charset="0"/>
                <a:ea typeface="Calibri" panose="020F0502020204030204" pitchFamily="34" charset="0"/>
                <a:cs typeface="B Nazanin" panose="00000400000000000000" pitchFamily="2" charset="-78"/>
              </a:rPr>
              <a:t>عدم جداسازی فضاهای نگهداری دام و ماکیان از فضای سکونت انسانی در واحدهای مسکونی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Calibri" panose="020F0502020204030204" pitchFamily="34" charset="0"/>
                <a:ea typeface="Calibri" panose="020F0502020204030204" pitchFamily="34" charset="0"/>
                <a:cs typeface="B Nazanin" panose="00000400000000000000" pitchFamily="2" charset="-78"/>
              </a:rPr>
              <a:t>رها سازی فاضلاب خانگی و عدم جمع آوری مناسب زباله در برخی از روستاها</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بهره برداری از آب شرب برای آبیاری باغچه ها؛</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Calibri" panose="020F0502020204030204" pitchFamily="34" charset="0"/>
                <a:ea typeface="Calibri" panose="020F0502020204030204" pitchFamily="34" charset="0"/>
                <a:cs typeface="B Nazanin" panose="00000400000000000000" pitchFamily="2" charset="-78"/>
              </a:rPr>
              <a:t>مشکلات زیست محیطی و سلامتی دفع زباله در نزدیکی روستای مهتر و روستاهای اطراف (سقل طولی، والارود، گوگجه قیا مرکزی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Calibri" panose="020F0502020204030204" pitchFamily="34" charset="0"/>
                <a:ea typeface="Calibri" panose="020F0502020204030204" pitchFamily="34" charset="0"/>
                <a:cs typeface="B Nazanin" panose="00000400000000000000" pitchFamily="2" charset="-78"/>
              </a:rPr>
              <a:t>اختصاص مکان‌های معین برای پسماندهای روستایی ضمن هماهنگی با دستگاه صادر کنندة مجوز؛</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آب پشت سد ها باعث تغيير در سطح آب هاي زير زميني و به دنبال آن شور شدن زمين مي شود؛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وقوع پدیده نشست زمین و ایجاد فرو چاله از نشانه های افت سطح آب های زیر زمینی در نتیجه جمع کردن آب در پشت سدها؛</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6738432" y="827761"/>
            <a:ext cx="196560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49428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790813" y="901926"/>
            <a:ext cx="203292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495300" y="1593421"/>
            <a:ext cx="8328442" cy="3945054"/>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ضعف بخش صنعت و معدن در جهت شناسایی سرمایه‌گذاران و فرصت‌های سرمایه‌گذاری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بیشترین توان جذب مهاجرت‌ها به خصوص به شهر زنجان و افزایش عملکرد قطبی این شهر؛</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نامناسب بودن راه ارتباطی بویژه در فصل زمستان در بیشتر روستاهای بخش  بویژه روستاهای  شیلاندر، لار، تهم، ابراهیم اباد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عدم تکمیل و پیاده سازی طرح تله کابین و پیست اسکی در محدوده گردشگردی گاوازنگ؛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وضعیت نامناسب جاده های منتهی به سد های بخش(محل گردشگری توریستی) از جمله سد گاوازنگ؛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عدم اعتدال فضایی در توزیع خدمات در روستاهای بخش و افزایش مهاجرت و در نتیجه کاهش جمعیت یا خالی از سکنه شدن روستاها؛</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کمبود امکانات خدماتی و رفاهی بین راهی گردشگری در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پایین بودن سطح مقاوم سازی مساکن در برخی از روستاها(ابراهیم اباد، اقبلاغ حومه، تازه کند، حاجی کندی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عدم توجه به مکانیابی شهرک های صنعتی و اثار و آلودگی این شهر ها در سلامتی جامعه محلی و باغات، و تغییر الگوی کشت(نارضایتی اهالی روستای رازبین از نزدیکی با شهرک صنعتی، تغییر الگوی کشت از انگور به سیب در اژدهاتور)</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5971679" y="17533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84889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95300" y="2264794"/>
            <a:ext cx="8291277" cy="3055965"/>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ضعف</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تحقق</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كاربري</a:t>
            </a:r>
            <a:r>
              <a:rPr lang="fa-IR" sz="1800" dirty="0">
                <a:latin typeface="irsans"/>
                <a:ea typeface="Times New Roman" panose="02020603050405020304" pitchFamily="18" charset="0"/>
                <a:cs typeface="B Nazanin" panose="00000400000000000000" pitchFamily="2" charset="-78"/>
              </a:rPr>
              <a:t>‌</a:t>
            </a:r>
            <a:r>
              <a:rPr lang="ar-SA" sz="1800" dirty="0">
                <a:latin typeface="irsans"/>
                <a:ea typeface="Times New Roman" panose="02020603050405020304" pitchFamily="18" charset="0"/>
                <a:cs typeface="B Nazanin" panose="00000400000000000000" pitchFamily="2" charset="-78"/>
              </a:rPr>
              <a:t>هاي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پيشنهادي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و</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خدمات</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رفاهي پيش</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بيني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شده</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بر اساس</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كاركردهاي</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جديد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به</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خصوص درمجموعه تفریحی و گردشگری (گاوازنگ)؛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کافی نبودن سرمایه‌گذار‌‌های لازم برای بهره‌گیری مطلوب از جاذبه‌های گردشگری(ییلاق اولن دلبر، طبیعت کوهستانی لار، شیلاندر، حسن ابدالی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کمبود امکانات خدماتی شامل اصلاح معبر، تابلو معرفی و اجرای طرح‌های گردشگری و بافت با ارزش در روستاهای هدف گردشگری شیلاندر، پاپایی و لار؛</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کمبود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بازارچه‌ها</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یا</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فروشگاه‌های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محصولات</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صنایع و</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هنرهای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سنتی(چاقو، مس، ملیله، فرش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ضعف</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در</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مطالعات</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مردم</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نگاری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و</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پژوهش‌های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مردم</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شناسی؛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کمبود خدمات اقامتی در روستاهای دارای گردشگری مذهبی(امام کندی، سهله)؛</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ضعف در مسیر کوهنوری قله سنبله قسمت های شمالی سد گاوازنگ؛</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226942" y="1169082"/>
            <a:ext cx="144783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741292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6" name="Table 5"/>
          <p:cNvGraphicFramePr>
            <a:graphicFrameLocks noGrp="1"/>
          </p:cNvGraphicFramePr>
          <p:nvPr>
            <p:extLst>
              <p:ext uri="{D42A27DB-BD31-4B8C-83A1-F6EECF244321}">
                <p14:modId xmlns:p14="http://schemas.microsoft.com/office/powerpoint/2010/main" val="615325919"/>
              </p:ext>
            </p:extLst>
          </p:nvPr>
        </p:nvGraphicFramePr>
        <p:xfrm>
          <a:off x="6919192" y="1765255"/>
          <a:ext cx="1986228" cy="1688183"/>
        </p:xfrm>
        <a:graphic>
          <a:graphicData uri="http://schemas.openxmlformats.org/drawingml/2006/table">
            <a:tbl>
              <a:tblPr rtl="1" firstRow="1" firstCol="1" bandRow="1">
                <a:tableStyleId>{16D9F66E-5EB9-4882-86FB-DCBF35E3C3E4}</a:tableStyleId>
              </a:tblPr>
              <a:tblGrid>
                <a:gridCol w="520978"/>
                <a:gridCol w="1465250"/>
              </a:tblGrid>
              <a:tr h="289069">
                <a:tc>
                  <a:txBody>
                    <a:bodyPr/>
                    <a:lstStyle/>
                    <a:p>
                      <a:pPr indent="635" algn="ctr" rtl="1"/>
                      <a:r>
                        <a:rPr lang="ar-SA" sz="1100" b="1" dirty="0">
                          <a:effectLst/>
                          <a:cs typeface="B Nazanin" panose="00000400000000000000" pitchFamily="2" charset="-78"/>
                        </a:rPr>
                        <a:t>ردیف</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indent="635" algn="ctr" rtl="1"/>
                      <a:r>
                        <a:rPr lang="ar-SA" sz="1100" b="1" dirty="0">
                          <a:effectLst/>
                          <a:cs typeface="B Nazanin" panose="00000400000000000000" pitchFamily="2" charset="-78"/>
                        </a:rPr>
                        <a:t>مفاهیم</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r h="289069">
                <a:tc>
                  <a:txBody>
                    <a:bodyPr/>
                    <a:lstStyle/>
                    <a:p>
                      <a:pPr algn="just" rtl="1">
                        <a:lnSpc>
                          <a:spcPct val="107000"/>
                        </a:lnSpc>
                        <a:spcAft>
                          <a:spcPts val="0"/>
                        </a:spcAft>
                      </a:pPr>
                      <a:r>
                        <a:rPr lang="ar-SA" sz="1200" b="1" dirty="0">
                          <a:effectLst/>
                          <a:cs typeface="B Nazanin" panose="00000400000000000000" pitchFamily="2" charset="-78"/>
                        </a:rPr>
                        <a:t>1</a:t>
                      </a:r>
                      <a:endParaRPr lang="en-US" sz="1200" b="1"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indent="635" algn="ctr" rtl="1"/>
                      <a:r>
                        <a:rPr lang="ar-SA" sz="1100" b="1" dirty="0">
                          <a:effectLst/>
                          <a:cs typeface="B Nazanin" panose="00000400000000000000" pitchFamily="2" charset="-78"/>
                        </a:rPr>
                        <a:t>اقتصادی</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r h="251734">
                <a:tc>
                  <a:txBody>
                    <a:bodyPr/>
                    <a:lstStyle/>
                    <a:p>
                      <a:pPr algn="just" rtl="1">
                        <a:lnSpc>
                          <a:spcPct val="107000"/>
                        </a:lnSpc>
                        <a:spcAft>
                          <a:spcPts val="0"/>
                        </a:spcAft>
                      </a:pPr>
                      <a:r>
                        <a:rPr lang="ar-SA" sz="1200" b="1" dirty="0">
                          <a:effectLst/>
                          <a:cs typeface="B Nazanin" panose="00000400000000000000" pitchFamily="2" charset="-78"/>
                        </a:rPr>
                        <a:t>2</a:t>
                      </a:r>
                      <a:endParaRPr lang="en-US" sz="1200" b="1"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algn="ctr" rtl="1"/>
                      <a:r>
                        <a:rPr lang="ar-SA" sz="1100" b="1" dirty="0">
                          <a:effectLst/>
                          <a:cs typeface="B Nazanin" panose="00000400000000000000" pitchFamily="2" charset="-78"/>
                        </a:rPr>
                        <a:t>اجتماعی</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r h="301520">
                <a:tc>
                  <a:txBody>
                    <a:bodyPr/>
                    <a:lstStyle/>
                    <a:p>
                      <a:pPr algn="just" rtl="1">
                        <a:lnSpc>
                          <a:spcPct val="107000"/>
                        </a:lnSpc>
                        <a:spcAft>
                          <a:spcPts val="0"/>
                        </a:spcAft>
                      </a:pPr>
                      <a:r>
                        <a:rPr lang="ar-SA" sz="1200" b="1" dirty="0">
                          <a:effectLst/>
                          <a:cs typeface="B Nazanin" panose="00000400000000000000" pitchFamily="2" charset="-78"/>
                        </a:rPr>
                        <a:t>3</a:t>
                      </a:r>
                      <a:endParaRPr lang="en-US" sz="1200" b="1"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algn="ctr" rtl="1"/>
                      <a:r>
                        <a:rPr lang="ar-SA" sz="1100" b="1" dirty="0">
                          <a:effectLst/>
                          <a:cs typeface="B Nazanin" panose="00000400000000000000" pitchFamily="2" charset="-78"/>
                        </a:rPr>
                        <a:t>زیست محیطی</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r h="255271">
                <a:tc>
                  <a:txBody>
                    <a:bodyPr/>
                    <a:lstStyle/>
                    <a:p>
                      <a:pPr algn="just" rtl="1">
                        <a:lnSpc>
                          <a:spcPct val="107000"/>
                        </a:lnSpc>
                        <a:spcAft>
                          <a:spcPts val="0"/>
                        </a:spcAft>
                      </a:pPr>
                      <a:r>
                        <a:rPr lang="ar-SA" sz="1200" b="1" dirty="0">
                          <a:effectLst/>
                          <a:cs typeface="B Nazanin" panose="00000400000000000000" pitchFamily="2" charset="-78"/>
                        </a:rPr>
                        <a:t>4</a:t>
                      </a:r>
                      <a:endParaRPr lang="en-US" sz="1200" b="1"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algn="ctr" rtl="1"/>
                      <a:r>
                        <a:rPr lang="ar-SA" sz="1100" b="1" dirty="0">
                          <a:effectLst/>
                          <a:cs typeface="B Nazanin" panose="00000400000000000000" pitchFamily="2" charset="-78"/>
                        </a:rPr>
                        <a:t>کالبدی فضایی</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r h="301520">
                <a:tc>
                  <a:txBody>
                    <a:bodyPr/>
                    <a:lstStyle/>
                    <a:p>
                      <a:pPr algn="just" rtl="1">
                        <a:lnSpc>
                          <a:spcPct val="107000"/>
                        </a:lnSpc>
                        <a:spcAft>
                          <a:spcPts val="0"/>
                        </a:spcAft>
                      </a:pPr>
                      <a:r>
                        <a:rPr lang="ar-SA" sz="1200" b="1" dirty="0">
                          <a:effectLst/>
                          <a:cs typeface="B Nazanin" panose="00000400000000000000" pitchFamily="2" charset="-78"/>
                        </a:rPr>
                        <a:t>5</a:t>
                      </a:r>
                      <a:endParaRPr lang="en-US" sz="1200" b="1" dirty="0">
                        <a:solidFill>
                          <a:schemeClr val="tx1">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FFEDB3"/>
                    </a:solidFill>
                  </a:tcPr>
                </a:tc>
                <a:tc>
                  <a:txBody>
                    <a:bodyPr/>
                    <a:lstStyle/>
                    <a:p>
                      <a:pPr algn="ctr" rtl="1"/>
                      <a:r>
                        <a:rPr lang="ar-SA" sz="1100" b="1" dirty="0">
                          <a:effectLst/>
                          <a:cs typeface="B Nazanin" panose="00000400000000000000" pitchFamily="2" charset="-78"/>
                        </a:rPr>
                        <a:t>گردشگری </a:t>
                      </a:r>
                      <a:endParaRPr lang="en-US" sz="1600" b="1" dirty="0">
                        <a:solidFill>
                          <a:schemeClr val="tx1">
                            <a:lumMod val="50000"/>
                          </a:schemeClr>
                        </a:solidFill>
                        <a:effectLst/>
                        <a:latin typeface="Calibri" panose="020F0502020204030204" pitchFamily="34" charset="0"/>
                        <a:cs typeface="B Nazanin" panose="00000400000000000000" pitchFamily="2" charset="-78"/>
                      </a:endParaRPr>
                    </a:p>
                  </a:txBody>
                  <a:tcPr marL="68580" marR="68580" marT="0" marB="0" anchor="ctr">
                    <a:solidFill>
                      <a:srgbClr val="FFEDB3"/>
                    </a:solidFill>
                  </a:tcPr>
                </a:tc>
              </a:tr>
            </a:tbl>
          </a:graphicData>
        </a:graphic>
      </p:graphicFrame>
      <p:graphicFrame>
        <p:nvGraphicFramePr>
          <p:cNvPr id="9" name="Chart 8"/>
          <p:cNvGraphicFramePr/>
          <p:nvPr>
            <p:extLst>
              <p:ext uri="{D42A27DB-BD31-4B8C-83A1-F6EECF244321}">
                <p14:modId xmlns:p14="http://schemas.microsoft.com/office/powerpoint/2010/main" val="4003965377"/>
              </p:ext>
            </p:extLst>
          </p:nvPr>
        </p:nvGraphicFramePr>
        <p:xfrm>
          <a:off x="44450" y="3624942"/>
          <a:ext cx="8960756" cy="3181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2087727286"/>
              </p:ext>
            </p:extLst>
          </p:nvPr>
        </p:nvGraphicFramePr>
        <p:xfrm>
          <a:off x="44450" y="108857"/>
          <a:ext cx="6737350" cy="34718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6912429" y="97972"/>
            <a:ext cx="2123620" cy="1578894"/>
          </a:xfrm>
          <a:prstGeom prst="rect">
            <a:avLst/>
          </a:prstGeom>
        </p:spPr>
        <p:txBody>
          <a:bodyPr wrap="square">
            <a:spAutoFit/>
          </a:bodyPr>
          <a:lstStyle/>
          <a:p>
            <a:pPr algn="just" rtl="1">
              <a:lnSpc>
                <a:spcPct val="115000"/>
              </a:lnSpc>
              <a:spcAft>
                <a:spcPts val="0"/>
              </a:spcAft>
            </a:pPr>
            <a:r>
              <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تحلیل مسائل کلیدی با  کد گذاری </a:t>
            </a:r>
            <a:endParaRPr lang="en-US"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4372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814247" y="202179"/>
            <a:ext cx="408316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و سازمان فضایی موجود </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descr="F:\0URT_SHahr\0zanjan\0Markazi_Zanjan\بخش دوم\sakhta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856308"/>
            <a:ext cx="7864929" cy="5043749"/>
          </a:xfrm>
          <a:prstGeom prst="rect">
            <a:avLst/>
          </a:prstGeom>
          <a:noFill/>
          <a:ln>
            <a:noFill/>
          </a:ln>
        </p:spPr>
      </p:pic>
    </p:spTree>
    <p:extLst>
      <p:ext uri="{BB962C8B-B14F-4D97-AF65-F5344CB8AC3E}">
        <p14:creationId xmlns:p14="http://schemas.microsoft.com/office/powerpoint/2010/main" val="30190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295582" y="167045"/>
            <a:ext cx="3589444"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بخش مرکزی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descr="F:\0URT_SHahr\0zanjan\0Markazi_Zanjan\EshtegalZayii\Gis\shp\new99\0pic\saz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818661"/>
            <a:ext cx="8218261" cy="5354332"/>
          </a:xfrm>
          <a:prstGeom prst="rect">
            <a:avLst/>
          </a:prstGeom>
          <a:noFill/>
          <a:ln>
            <a:noFill/>
          </a:ln>
        </p:spPr>
      </p:pic>
    </p:spTree>
    <p:extLst>
      <p:ext uri="{BB962C8B-B14F-4D97-AF65-F5344CB8AC3E}">
        <p14:creationId xmlns:p14="http://schemas.microsoft.com/office/powerpoint/2010/main" val="3559249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365979" y="203745"/>
            <a:ext cx="4463081"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816429" y="1054726"/>
            <a:ext cx="7869565" cy="3797193"/>
          </a:xfrm>
          <a:prstGeom prst="rect">
            <a:avLst/>
          </a:prstGeom>
          <a:solidFill>
            <a:schemeClr val="bg1"/>
          </a:solidFill>
          <a:ln>
            <a:solidFill>
              <a:srgbClr val="C00000"/>
            </a:solidFill>
          </a:ln>
        </p:spPr>
        <p:txBody>
          <a:bodyPr wrap="square">
            <a:spAutoFit/>
          </a:bodyPr>
          <a:lstStyle/>
          <a:p>
            <a:pPr marL="0" marR="0" algn="just" rtl="1">
              <a:lnSpc>
                <a:spcPct val="150000"/>
              </a:lnSpc>
              <a:spcBef>
                <a:spcPts val="0"/>
              </a:spcBef>
              <a:spcAft>
                <a:spcPts val="0"/>
              </a:spcAft>
            </a:pPr>
            <a:r>
              <a:rPr lang="ar-SA" sz="1800" dirty="0">
                <a:ea typeface="Calibri" panose="020F0502020204030204" pitchFamily="34" charset="0"/>
                <a:cs typeface="B Nazanin" panose="00000400000000000000" pitchFamily="2" charset="-78"/>
              </a:rPr>
              <a:t>بخش مرکزی شهرستان زنجان از لحاظ اقتصادی دارای جریانات و پیوندهای قوی در زمین</a:t>
            </a:r>
            <a:r>
              <a:rPr lang="ar-SA" sz="1800" dirty="0">
                <a:latin typeface="irsans"/>
                <a:ea typeface="Times New Roman" panose="02020603050405020304" pitchFamily="18" charset="0"/>
                <a:cs typeface="B Nazanin" panose="00000400000000000000" pitchFamily="2" charset="-78"/>
              </a:rPr>
              <a:t>ة</a:t>
            </a:r>
            <a:r>
              <a:rPr lang="ar-SA" sz="1800" dirty="0">
                <a:ea typeface="Calibri" panose="020F0502020204030204" pitchFamily="34" charset="0"/>
                <a:cs typeface="B Nazanin" panose="00000400000000000000" pitchFamily="2" charset="-78"/>
              </a:rPr>
              <a:t> کشاورزی،گردشگری، صنعت و معدن درون و برون بخشی خواهد بود که موجبات رونق و پیشرفت بخش را فراهم می‌سازد.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دست یافته به جایگاه مهم اقتصادی در زمینه کشاورزی در سطح استان و شهرستان با تاکید بر محصولات گندم و جو، سیب زمینی، سیب، انگور؛</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توسعه یافته متکی بر قابلیت‌های منطقه در زمینه گردشگری به خصوص اکوتوریسم، گردشگری روستایی؛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برخوردار از کارگاه‌های صنایع تبدیلی محصولات کشاورزی، امنیت غذایی و رونق گرفتن کسب و کار در سطح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برخوردار از زیربناهای لازم برای فعالیت‌های صنعتی و معدنی؛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رسیدن به اشتغال و توسعة کارآفرینی در بخش روستایی.</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06677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222099" y="140925"/>
            <a:ext cx="1523174"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647701" y="1013234"/>
            <a:ext cx="8097572" cy="4537781"/>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ایجاد زمینه جهت پایداری منابع طبیعی با توجه به ظرفیت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ارتقای جایگاه گردشگری پایدار در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حفاظت، مرمت و احیای ابنیة ارزشمند تاریخی در راستای جلب و جذب گردشگران به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تقویت توریسم دهکده‌ای و توریسم مرتعی با توجه به وجود رودخانه‌های زنجانرود و رودخانه‌های فرعی؛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توسعه بخش کشاورزی؛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برند‌سازی محصولات کشاورزی متناسب با میزان تولید و تعریف احصا شده در مباحث پیشران؛</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ارتقای جایگاه اقتصادی محصولات عمده بخش با تکمیل زنجیرة ارزش محصولات عمدة کشاورزی؛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توانمندسازی همه ‌جانبه اجتماعات روستایی در جهت توسعه و گسترش مشارکت همه جانبه مردم و نهادهای محلی؛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توانمند سازی روستاییان در زمینه اشتغال و توسعة کارآفرینی در بخش روستایی؛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اصلاح سازمان فضایی بخش در حوزه‌های همگن و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ایجاد و توسعه زیربناهای لازم برای توسعة فعالیت‌های صنعتی و معدنی؛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توسعة کالبدی-ارتباطی در سطح بخش به صورت شبکه­ای؛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ارتقای جایگاه اقتصادی در زمینة کشاورزی در سطح استان و شهرستان با تأکید بر محصولات گندم و جو،</a:t>
            </a:r>
            <a:r>
              <a:rPr lang="ar-SA" sz="1800" dirty="0">
                <a:ea typeface="Calibri" panose="020F0502020204030204" pitchFamily="34" charset="0"/>
                <a:cs typeface="B Nazanin" panose="00000400000000000000" pitchFamily="2" charset="-78"/>
              </a:rPr>
              <a:t> سیب زمینی، سیب و انگور</a:t>
            </a:r>
            <a:r>
              <a:rPr lang="fa-IR" sz="1800" dirty="0">
                <a:latin typeface="Calibri" panose="020F0502020204030204" pitchFamily="34" charset="0"/>
                <a:ea typeface="Calibri" panose="020F0502020204030204" pitchFamily="34" charset="0"/>
                <a:cs typeface="B Nazanin" panose="00000400000000000000" pitchFamily="2" charset="-78"/>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5259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097245" y="202459"/>
            <a:ext cx="157447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716521" y="878079"/>
            <a:ext cx="8039342" cy="4999189"/>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حفاظت از تنوع زیستی بخش مرکزی شهرستان زنجان؛</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استفاده از سیستم‌های نوین آبیاری جهت ارتقای بهره‌وری به‌خصوص در باغات سیب و انگور و... ؛</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 طراحی پروژه‌های گردشگری و ایجاد جریان‌های جدید منطقه‌ای و فرامنطقه‌ای؛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گسترش صنایع با رویکرد صنایع تبدیلی و تکمیلی در جهت تکمیل نواقص زنجیرة ارزش؛</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تاسیس شرکت‌های تولیدی، توزیعی جهت شناساندن محصولات پیش‌بینی شدة پیشران؛</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 افزایش منابع درآمدی پایدار روستاییان با تکیه بر ظرفیت منابع بخش جهت ارتقای سطح زندگی اقشار آسیب­پذیر روستایی؛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تعریف پروژه‌های مشارکت محور جهت ایجاد انگیزه و تشویق روستاییان برای تکمیل زنجیره‌های ارزش؛</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بستر‌سازی مناسب برای گسترش صنایع دستی از جمله فرش بافی و گلیم بافی؛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جلوگیری از مهاجرت روستاییان به شهرها یا مناطق دیگر با ایجاد صنایع تبدیلی و صنایع مورد نیاز روستا در راستای اشتغالزایی؛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 ایجاد زمینه جهت افزایش نقش‌پذیری سکونتگاه‌ها در سازمان فضایی بخش مرکزی؛</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  انتظام فضایی و ساماندهی روابط و جریان‌های حاکم در بخش هماهنگ با بخش‌های مجاور؛</a:t>
            </a:r>
            <a:endParaRPr lang="en-US" sz="16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2000" dirty="0">
                <a:latin typeface="irsans"/>
                <a:ea typeface="Times New Roman" panose="02020603050405020304" pitchFamily="18" charset="0"/>
                <a:cs typeface="B Nazanin" panose="00000400000000000000" pitchFamily="2" charset="-78"/>
              </a:rPr>
              <a:t>استفاده از منابع معدنی بخش؛</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529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444344" y="1369368"/>
            <a:ext cx="2437902" cy="1384995"/>
          </a:xfrm>
          <a:prstGeom prst="rect">
            <a:avLst/>
          </a:prstGeom>
        </p:spPr>
        <p:txBody>
          <a:bodyPr wrap="square">
            <a:spAutoFit/>
          </a:bodyPr>
          <a:lstStyle/>
          <a:p>
            <a:pPr algn="just"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 بخش بر حسب سرفصل‌های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172810" y="68262"/>
            <a:ext cx="5772150" cy="6543675"/>
          </a:xfrm>
          <a:prstGeom prst="rect">
            <a:avLst/>
          </a:prstGeom>
        </p:spPr>
      </p:pic>
    </p:spTree>
    <p:extLst>
      <p:ext uri="{BB962C8B-B14F-4D97-AF65-F5344CB8AC3E}">
        <p14:creationId xmlns:p14="http://schemas.microsoft.com/office/powerpoint/2010/main" val="422744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15950" y="968828"/>
            <a:ext cx="7881938" cy="9747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tabLst>
                <a:tab pos="2743200" algn="l"/>
              </a:tabLst>
              <a:defRPr/>
            </a:pPr>
            <a:r>
              <a:rPr lang="fa-IR" sz="1500" b="1" dirty="0">
                <a:latin typeface="Calibri" panose="020F0502020204030204" pitchFamily="34" charset="0"/>
                <a:ea typeface="Calibri" panose="020F0502020204030204" pitchFamily="34" charset="0"/>
                <a:cs typeface="B Titr" panose="00000700000000000000" pitchFamily="2" charset="-78"/>
              </a:rPr>
              <a:t>اهداف طرح </a:t>
            </a:r>
          </a:p>
          <a:p>
            <a:pPr indent="180340" algn="justLow" rtl="1">
              <a:lnSpc>
                <a:spcPct val="130000"/>
              </a:lnSpc>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هدف اصلی برنامه توسعه اقتصادی و اشتغالزایی و طرح توسعه پایدار منظومه های روستایی، پیشرفت و آبادانی روستاها </a:t>
            </a:r>
            <a:r>
              <a:rPr lang="ar-SA" sz="1500" dirty="0">
                <a:latin typeface="Calibri" panose="020F0502020204030204" pitchFamily="34" charset="0"/>
                <a:ea typeface="Calibri" panose="020F0502020204030204" pitchFamily="34" charset="0"/>
                <a:cs typeface="B Nazanin" panose="00000400000000000000" pitchFamily="2" charset="-78"/>
              </a:rPr>
              <a:t>مبتنی بر اصول برنامه‌ریزی فضایی توسعه پایدار</a:t>
            </a:r>
            <a:r>
              <a:rPr lang="fa-IR" sz="1500" dirty="0">
                <a:latin typeface="Calibri" panose="020F0502020204030204" pitchFamily="34" charset="0"/>
                <a:ea typeface="Calibri" panose="020F0502020204030204" pitchFamily="34" charset="0"/>
                <a:cs typeface="B Nazanin" panose="00000400000000000000" pitchFamily="2" charset="-78"/>
              </a:rPr>
              <a:t>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615950" y="2163536"/>
            <a:ext cx="7881938" cy="3440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spcBef>
                <a:spcPts val="600"/>
              </a:spcBef>
              <a:spcAft>
                <a:spcPts val="0"/>
              </a:spcAft>
              <a:tabLst>
                <a:tab pos="2743200" algn="l"/>
              </a:tabLst>
              <a:defRPr/>
            </a:pPr>
            <a:r>
              <a:rPr lang="fa-IR" sz="1600" b="1" dirty="0">
                <a:latin typeface="Calibri" panose="020F0502020204030204" pitchFamily="34" charset="0"/>
                <a:ea typeface="Calibri" panose="020F0502020204030204" pitchFamily="34" charset="0"/>
                <a:cs typeface="B Titr" panose="00000700000000000000" pitchFamily="2" charset="-78"/>
              </a:rPr>
              <a:t>جایگاه طرح </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tabLst>
                <a:tab pos="2743200" algn="l"/>
              </a:tabLst>
              <a:defRPr/>
            </a:pPr>
            <a:r>
              <a:rPr lang="fa-IR" sz="1500" dirty="0">
                <a:cs typeface="B Nazanin" panose="00000400000000000000" pitchFamily="2" charset="-78"/>
              </a:rPr>
              <a:t>براساس جزء 1 بند الف ماده 27 قانون برنامه پنجساله ششم جمهوری اسلامی ایران (مصوب 14/12/1395 مجلس شورای اسلامی)، برنامه توسعه اقتصادی و اشتغال زایی در راستای برنامه ریزی منطقه‌ای، تقویت اقتصاد روستایی و توسعه اقتصاد صادرات محور تعریف گردیده است. براین اساس «توسعه اقتصادی و اشتغال زایی روستاهای هدف برنامه» هدف عمده طرح های اشتغالزایی روستایی است.</a:t>
            </a:r>
            <a:endParaRPr lang="en-US" sz="1500" dirty="0">
              <a:cs typeface="B Nazanin" panose="00000400000000000000" pitchFamily="2" charset="-78"/>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طرح توسعة پایدار منظومه‌های روستایی بر اساس بند ح مادة 194 قانون برنامة پنجم توسعه، به پیشنهاد بنیاد مسکن انقلاب اسلامی، در چارچوب طرح توسعه و عمران (جامع) ناحیه‌ای یا سایر طرح‌های فرادست تهیه می‌گردد. این طرح به ‌لحاظ جایگاه، طرح فرادست طرح هادی روستایی و طرح‌های دیگر در سطح منظومه قلمداد می‌گردد.</a:t>
            </a:r>
            <a:endParaRPr lang="en-US" sz="1500" dirty="0">
              <a:latin typeface="Calibri" panose="020F0502020204030204" pitchFamily="34" charset="0"/>
              <a:ea typeface="Calibri" panose="020F0502020204030204" pitchFamily="34" charset="0"/>
              <a:cs typeface="B Nazanin" panose="00000400000000000000" pitchFamily="2" charset="-78"/>
            </a:endParaRPr>
          </a:p>
          <a:p>
            <a:pPr marL="363855" algn="just" rtl="1">
              <a:lnSpc>
                <a:spcPct val="130000"/>
              </a:lnSpc>
              <a:spcBef>
                <a:spcPts val="600"/>
              </a:spcBef>
              <a:spcAft>
                <a:spcPts val="0"/>
              </a:spcAft>
              <a:defRPr/>
            </a:pPr>
            <a:r>
              <a:rPr lang="fa-IR" sz="1600" b="1" dirty="0">
                <a:latin typeface="Calibri" panose="020F0502020204030204" pitchFamily="34" charset="0"/>
                <a:ea typeface="Calibri" panose="020F0502020204030204" pitchFamily="34" charset="0"/>
                <a:cs typeface="B Titr" panose="00000700000000000000" pitchFamily="2" charset="-78"/>
              </a:rPr>
              <a:t>ماهيت طرح</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این طرح با توجه به ابعاد و جنبه‌های کالبدی- فضایی، فرهنگی- اجتماعی و اقتصادی- سیاسی، به شناخت ظرفیت‌های توسعة همة مراکز و کانون‌های سکونتی درون شبکه (در ارتباط با روابط درونی و برونی آنها) می‌پردازد،‌ دارای ماهیتی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یکپارچه</a:t>
            </a:r>
            <a:r>
              <a:rPr lang="fa-IR" sz="1500" dirty="0">
                <a:latin typeface="Calibri" panose="020F0502020204030204" pitchFamily="34" charset="0"/>
                <a:ea typeface="Calibri" panose="020F0502020204030204" pitchFamily="34" charset="0"/>
                <a:cs typeface="B Nazanin" panose="00000400000000000000" pitchFamily="2" charset="-78"/>
              </a:rPr>
              <a:t> و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فرابخشی</a:t>
            </a:r>
            <a:r>
              <a:rPr lang="fa-IR" sz="1500" dirty="0">
                <a:latin typeface="Calibri" panose="020F0502020204030204" pitchFamily="34" charset="0"/>
                <a:ea typeface="Calibri" panose="020F0502020204030204" pitchFamily="34" charset="0"/>
                <a:cs typeface="B Nazanin" panose="00000400000000000000" pitchFamily="2" charset="-78"/>
              </a:rPr>
              <a:t> 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6" name="Title 3"/>
          <p:cNvSpPr txBox="1">
            <a:spLocks/>
          </p:cNvSpPr>
          <p:nvPr/>
        </p:nvSpPr>
        <p:spPr>
          <a:xfrm>
            <a:off x="842284" y="128435"/>
            <a:ext cx="7429270" cy="427361"/>
          </a:xfrm>
          <a:prstGeom prst="rect">
            <a:avLst/>
          </a:prstGeom>
          <a:ln>
            <a:miter lim="800000"/>
            <a:headEnd/>
            <a:tailEnd/>
          </a:ln>
          <a:extLst/>
        </p:spPr>
        <p:txBody>
          <a:bodyPr>
            <a:spAutoFit/>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marL="0" lvl="1">
              <a:defRPr/>
            </a:pPr>
            <a:r>
              <a:rPr lang="fa-IR" sz="2177" b="1" kern="1200" smtClean="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برنامه توسعه اقتصادی، اشتغالزایی و توسعه پایدار منظومه روستایی</a:t>
            </a:r>
            <a:endParaRPr lang="en-US" sz="2177" b="1" kern="1200"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endParaRPr>
          </a:p>
        </p:txBody>
      </p:sp>
    </p:spTree>
    <p:extLst>
      <p:ext uri="{BB962C8B-B14F-4D97-AF65-F5344CB8AC3E}">
        <p14:creationId xmlns:p14="http://schemas.microsoft.com/office/powerpoint/2010/main" val="3710704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95300" y="121769"/>
            <a:ext cx="8137072" cy="553357"/>
          </a:xfrm>
          <a:prstGeom prst="rect">
            <a:avLst/>
          </a:prstGeom>
        </p:spPr>
        <p:txBody>
          <a:bodyPr wrap="square">
            <a:spAutoFit/>
          </a:bodyPr>
          <a:lstStyle/>
          <a:p>
            <a:pPr marL="0" marR="0" algn="justLow" rtl="1">
              <a:lnSpc>
                <a:spcPct val="107000"/>
              </a:lnSpc>
              <a:spcBef>
                <a:spcPts val="0"/>
              </a:spcBef>
              <a:spcAft>
                <a:spcPts val="0"/>
              </a:spcAft>
            </a:pPr>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مهمترین پیش نیازها برای دستیابی به توسعة پایدار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روستایی</a:t>
            </a:r>
            <a:endParaRPr lang="en-US"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185057" y="779321"/>
            <a:ext cx="8670471" cy="5493812"/>
          </a:xfrm>
          <a:prstGeom prst="rect">
            <a:avLst/>
          </a:prstGeom>
          <a:solidFill>
            <a:schemeClr val="bg1"/>
          </a:solidFill>
          <a:ln>
            <a:solidFill>
              <a:srgbClr val="C00000"/>
            </a:solidFill>
          </a:ln>
        </p:spPr>
        <p:txBody>
          <a:bodyPr wrap="square">
            <a:spAutoFit/>
          </a:bodyPr>
          <a:lstStyle/>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بهره‌برداری پایدار از منابع طبیعی با توجه به ظرفیت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ارتقای جایگاه اقتصادی بخش با تکمیل زنجیره ارزش محصولات عمده کشاورزی؛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آموزش روستاییان در زمینة کار‌آفرینی و اشتغالزایی به ویژه صنایع دستی (گلیم بافی، فرش بافی، ظروف و اشیای مسی)؛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انتظام بخشیدن به فعالیت دامداری، زراعت و باغداری در محیط روستا؛</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تقویت کردن و تنوع بخشیدن به اشتغال غیرکشاورزی در محیط روستا از جمله صنایع دستی؛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بالابردن سطح آگاهی، نوآوری در کاربرد نهادهای تولید و خدمات پشتیبان تولید؛</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کاهش مهاجرت‌های روستاییان از طریق اشتغالزایی متناسب با قابلیت‌های روستایی؛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تأمین اعتبارات لازم برای ایجاد تسهیلات و احداث زیرساخت‌های گردشگری به خصوص در روستاهای هدف گردشگری؛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توانمندسازی همه ‌جانبه اجتماعات روستایی و مشارکت مردم در توسعة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توانمند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سازی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نیروی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انسانی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روستایی</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موجود</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در</a:t>
            </a:r>
            <a:r>
              <a:rPr lang="ar-SA" sz="1800" dirty="0">
                <a:latin typeface="Calibri" panose="020F0502020204030204" pitchFamily="34" charset="0"/>
                <a:ea typeface="Times New Roman" panose="02020603050405020304" pitchFamily="18" charset="0"/>
                <a:cs typeface="irsans"/>
              </a:rPr>
              <a:t> </a:t>
            </a:r>
            <a:r>
              <a:rPr lang="ar-SA" sz="1800" dirty="0">
                <a:latin typeface="irsans"/>
                <a:ea typeface="Times New Roman" panose="02020603050405020304" pitchFamily="18" charset="0"/>
                <a:cs typeface="B Nazanin" panose="00000400000000000000" pitchFamily="2" charset="-78"/>
              </a:rPr>
              <a:t>بازار؛</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50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ظرفیت سازی برای دسترسی به فرصت­ها و صنایع جهت ارتقای سطح زندگی اقشار آسیب­پذیر</a:t>
            </a:r>
            <a:r>
              <a:rPr lang="ar-SA" sz="1800" b="1" dirty="0">
                <a:ea typeface="Calibri" panose="020F0502020204030204" pitchFamily="34" charset="0"/>
                <a:cs typeface="B Nazanin" panose="00000400000000000000" pitchFamily="2" charset="-78"/>
              </a:rPr>
              <a:t> </a:t>
            </a:r>
            <a:r>
              <a:rPr lang="ar-SA" sz="1800" dirty="0">
                <a:latin typeface="irsans"/>
                <a:ea typeface="Times New Roman" panose="02020603050405020304" pitchFamily="18" charset="0"/>
                <a:cs typeface="B Nazanin" panose="00000400000000000000" pitchFamily="2" charset="-78"/>
              </a:rPr>
              <a:t>روستایی (نیازمندان، زنان و جوانان)؛</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4334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783783" y="132885"/>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381905" y="430519"/>
            <a:ext cx="6117772" cy="2463560"/>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افزایش تولید محصولات دامی منطبق</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بر</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نیاز</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بازار</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و</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جامعه</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محلی؛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بهبود روش‌های تولید به منظور توسعه کمی ‌و کیفی محصولات کشاورزی؛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توسعه صنایع تبدیلی و تکمیلی در زمینه کشاورزی؛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افزایش نرخ اشتغال کشاورزی؛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اشتغال پایدار روستاییان با تکیه بر بخش کشاورزی؛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بهره‌گیری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بهینه</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از</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ظرفیت‌های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محیطی؛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توسعة دام‌های اصلاح نژاد شده؛</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الگوسازی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و</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تسهیل</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در</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راه</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اندازی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کسب</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و</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کارها</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و</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تولید</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محصولات</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جدید؛</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توسعة فعالیت‌های صنایع و محصولات مسی.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381905" y="3225478"/>
            <a:ext cx="6117772" cy="3352328"/>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تقویت فرآیندهای توسعه مشارکتی و شبکه‎های نهادی برای انسجام بخشی به فعالیت‌های اجتماعی-اقتصادی، جوانان، زنان، نیازمندان؛</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تقویت و گسترش برنامه‎های حمایتی و تأمین اجتماعی روستاییان؛</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حمایت و تشویق صندوق‌های اعتباری؛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تقویت فرآیندهای توسعه مشارکتی و شبکه‎های نهادی برای انسجام بخشی به فعالیت‌های اجتماعی-اقتصادی جوانان؛</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دخالت دادن مردم در فرآیند تصمیم سازی و تصمیم‌گیری؛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استفاده از ظرفیت نهادهای مشارکتی موجود در بخش؛</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به کار گیری فارغ التحصیلان کشاورزی؛</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زمینه سازی تعامل بین نهادها و مردم؛</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800" dirty="0">
                <a:latin typeface="irsans"/>
                <a:ea typeface="Times New Roman" panose="02020603050405020304" pitchFamily="18" charset="0"/>
                <a:cs typeface="B Nazanin" panose="00000400000000000000" pitchFamily="2" charset="-78"/>
              </a:rPr>
              <a:t>تربیت نیروهای ماهر برای فعالیت در واحدهای صنعتی و معدنی؛</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6940120" y="1367788"/>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6895114" y="4545500"/>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10" name="Right Brace 9"/>
          <p:cNvSpPr/>
          <p:nvPr/>
        </p:nvSpPr>
        <p:spPr bwMode="auto">
          <a:xfrm>
            <a:off x="6447756" y="371471"/>
            <a:ext cx="354263" cy="2581656"/>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1" name="Right Brace 10"/>
          <p:cNvSpPr/>
          <p:nvPr/>
        </p:nvSpPr>
        <p:spPr bwMode="auto">
          <a:xfrm>
            <a:off x="6318032" y="3149278"/>
            <a:ext cx="483987" cy="3504728"/>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521032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7" y="991141"/>
            <a:ext cx="2928257" cy="2200539"/>
          </a:xfrm>
          <a:prstGeom prst="rect">
            <a:avLst/>
          </a:prstGeom>
        </p:spPr>
        <p:txBody>
          <a:bodyPr wrap="square">
            <a:spAutoFit/>
          </a:bodyPr>
          <a:lstStyle/>
          <a:p>
            <a:pPr marL="0" marR="0" algn="r" rtl="1">
              <a:lnSpc>
                <a:spcPct val="107000"/>
              </a:lnSpc>
              <a:spcBef>
                <a:spcPts val="0"/>
              </a:spcBef>
              <a:spcAft>
                <a:spcPts val="800"/>
              </a:spcAft>
            </a:pPr>
            <a:endParaRPr lang="fa-IR" b="1" dirty="0" smtClean="0">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fa-IR" sz="2000" dirty="0" smtClean="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fa-IR"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110756" y="853210"/>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205099" y="2903066"/>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7313050" y="4995921"/>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175247" y="100463"/>
            <a:ext cx="6625150" cy="2200089"/>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مدیریت بهره­برداری از منابع آبی منظومه (سطحی و زیرزمینی)؛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مدیریت و طراحی برنامه‎های مناسب برای مقابله با مخاطرات طبیعی؛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مدیریت بهداشت محیط (مواد زاید و سیستم فاضلاب)؛</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شناسایی گونه­های گیاهی و جانوری و حفاظت از آنها؛</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محدود نمودن استفاده از سموم و کودهای شیمیایی در کشاورزی؛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برنامه‌ریزی برای کاهش آلودگی زیست محیطی کارخانجات؛</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افزایش</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حمایت‌های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قانونی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از</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منابع</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طبیعی</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تجدید</a:t>
            </a:r>
            <a:r>
              <a:rPr lang="ar-SA" sz="1600" dirty="0">
                <a:latin typeface="Calibri" panose="020F0502020204030204" pitchFamily="34" charset="0"/>
                <a:ea typeface="Times New Roman" panose="02020603050405020304" pitchFamily="18" charset="0"/>
                <a:cs typeface="irsans"/>
              </a:rPr>
              <a:t> </a:t>
            </a:r>
            <a:r>
              <a:rPr lang="ar-SA" sz="1600" dirty="0">
                <a:latin typeface="irsans"/>
                <a:ea typeface="Times New Roman" panose="02020603050405020304" pitchFamily="18" charset="0"/>
                <a:cs typeface="B Nazanin" panose="00000400000000000000" pitchFamily="2" charset="-78"/>
              </a:rPr>
              <a:t>شونده؛</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توسعه زیرساخت محورهای گردشگری درون و برون بخش.</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133567" y="2403820"/>
            <a:ext cx="6712187" cy="1673150"/>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تکمیل زیر ساخت‌های مورد نیاز در بخش صنعت و معدن؛</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ایجاد توازن در سازمان فضایی بخش؛</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تأکید بر ایجاد روابط و پیوند میان سکونتگاه‌های همپیوند بخش؛</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توسعة تأسیسات زیربنایی و زیرساخت‌های ارتباطی؛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توسعة خدمات آموزشی، بهداشتی، درمانی، فرهنگی و ورزشی سکونتگاه‌ها؛</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تأمین ایمنی سکونتگاه‌های روستایی.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09930" y="4201199"/>
            <a:ext cx="6745919" cy="2200089"/>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توسعه گردشگری بومی‌ و گردشگری روستایی- کشاورزی در بخش؛</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توسعه توریسم تاریخی و مذهبی بخش؛</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ایجاد زیر ساخت‌های مناسب برای توسعه گردشگری؛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حمایت و تشویق از هنرهای دستی و صنایع دستی از جمله محصولات مسی، فرش بافی و گلیم بافی، ملیله کاری؛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سرمایه‌گذاری در بخش تبلیغات و بازاریابی گردشگری؛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تقویت مسیرهای گردشگری و ایجاد امکانات رفاهی در این مسیرها؛</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استفاده از توان‌های بخش در زمینه توسعه گردشگری متناسب با ظرفیت‌های زیست محیطی.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p:cNvSpPr/>
          <p:nvPr/>
        </p:nvSpPr>
        <p:spPr>
          <a:xfrm>
            <a:off x="7738787" y="131098"/>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3" name="Right Brace 12"/>
          <p:cNvSpPr/>
          <p:nvPr/>
        </p:nvSpPr>
        <p:spPr bwMode="auto">
          <a:xfrm>
            <a:off x="6661852" y="56919"/>
            <a:ext cx="354263" cy="2200089"/>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4" name="Right Brace 13"/>
          <p:cNvSpPr/>
          <p:nvPr/>
        </p:nvSpPr>
        <p:spPr bwMode="auto">
          <a:xfrm>
            <a:off x="6669405" y="2399665"/>
            <a:ext cx="354263" cy="1649134"/>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5" name="Right Brace 14"/>
          <p:cNvSpPr/>
          <p:nvPr/>
        </p:nvSpPr>
        <p:spPr bwMode="auto">
          <a:xfrm>
            <a:off x="6653921" y="4159004"/>
            <a:ext cx="354263" cy="2258464"/>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71786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174172" y="223171"/>
            <a:ext cx="6727371" cy="2612895"/>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ترویج و توسعه کشت گلخانه ای؛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و اولویت اقتصادی بخش کشاورزی بخش مرکزی شهرستان زنجان بر روی محصولات عمده دامی و زراعی، شیر و گوشت و گندم و جو؛</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صنعت بیمة محصولات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ارتقای تکنولوژی­های کشاورزی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ارتقای الگوی کشت به منظور افزایش بازده  تولیدات کشاورزی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توسعة فعالیت­های دامداری و مرغداری در بخش با توجه به پتانسیل موجود؛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ترویج و توسعه کشت گلخانه‌ای؛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توسعة دامپروری اصلاح نژاد شده؛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افزایش واحدهای صنایع تبدیلی و نگهداری محصولات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algn="r" rtl="1"/>
            <a:r>
              <a:rPr lang="ar-SA" sz="1400" b="1" dirty="0">
                <a:latin typeface="irsans"/>
                <a:ea typeface="Times New Roman" panose="02020603050405020304" pitchFamily="18" charset="0"/>
                <a:cs typeface="B Nazanin" panose="00000400000000000000" pitchFamily="2" charset="-78"/>
              </a:rPr>
              <a:t>توانا ساختن زنان براي به فعاليت درآوردن توانايي‌هاي بالقوه خود در مشاغل </a:t>
            </a:r>
            <a:r>
              <a:rPr lang="ar-SA" sz="1400" b="1" dirty="0" smtClean="0">
                <a:latin typeface="irsans"/>
                <a:ea typeface="Times New Roman" panose="02020603050405020304" pitchFamily="18" charset="0"/>
                <a:cs typeface="B Nazanin" panose="00000400000000000000" pitchFamily="2" charset="-78"/>
              </a:rPr>
              <a:t>خانگی</a:t>
            </a:r>
            <a:endParaRPr lang="fa-IR" sz="1400" b="1" dirty="0"/>
          </a:p>
        </p:txBody>
      </p:sp>
      <p:sp>
        <p:nvSpPr>
          <p:cNvPr id="6" name="Rectangle 5"/>
          <p:cNvSpPr/>
          <p:nvPr/>
        </p:nvSpPr>
        <p:spPr>
          <a:xfrm>
            <a:off x="185056" y="3076068"/>
            <a:ext cx="6879771" cy="3088987"/>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تشويق زنان براي ورود به صنایع فرآوری کشاورزی و دامداری؛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خدمات بیمه روستایی؛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آموزش و جلب مشارکت فعالانه جامعه در موضوع شیوة زندگی سالم، خودمراقبتی و جامعه پایدار؛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آگاه سازی مردم و مشارکت تمامی قشرها (زنان، جوانان، نیازمندان) از اهمیت حضور آنها در تصمیم سازی و تصمیم گیری سکونتگاه؛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استفاده از افراد معتمد محلی؛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فراهم نمودن شرایط آشنايی و تسلط افراد بر مهارت‎های فنی؛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استفاده از نهادهای شوراها، دهیاری­ها و تعاونی­ها محلی؛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آموزش و ترویج ایجاد کارگاه‌های معیشت محور دوستدار محیط زیست؛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آگاه سازی نهادهای مدیریتی محلی از نقش و اهمیت تعاملات مابین گروه­های مختلف بخش؛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برگزاری دوره‎های آموزشی مورد نياز کشاورزی(آشنایی</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با</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آفات</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و</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بیماری</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های</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گیاهی</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و</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شیوه</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مبارزه</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با</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آنها، اصول</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بهینه</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آبیاری، آشنایی</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با</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انواع</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سموم</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و</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موارد</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کاربرد</a:t>
            </a:r>
            <a:r>
              <a:rPr lang="ar-SA" sz="1400" b="1" dirty="0">
                <a:latin typeface="Calibri" panose="020F0502020204030204" pitchFamily="34" charset="0"/>
                <a:ea typeface="Times New Roman" panose="02020603050405020304" pitchFamily="18" charset="0"/>
                <a:cs typeface="irsans"/>
              </a:rPr>
              <a:t> </a:t>
            </a:r>
            <a:r>
              <a:rPr lang="ar-SA" sz="1400" b="1" dirty="0">
                <a:latin typeface="irsans"/>
                <a:ea typeface="Times New Roman" panose="02020603050405020304" pitchFamily="18" charset="0"/>
                <a:cs typeface="B Nazanin" panose="00000400000000000000" pitchFamily="2" charset="-78"/>
              </a:rPr>
              <a:t>آنها، اشنایی با گیاهان دارویی، نحوه افزایش بازده تولید و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7162800" y="1332457"/>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367643" y="4282767"/>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9" name="Right Brace 8"/>
          <p:cNvSpPr/>
          <p:nvPr/>
        </p:nvSpPr>
        <p:spPr bwMode="auto">
          <a:xfrm>
            <a:off x="6810031" y="232412"/>
            <a:ext cx="354263" cy="2602154"/>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0" name="Right Brace 9"/>
          <p:cNvSpPr/>
          <p:nvPr/>
        </p:nvSpPr>
        <p:spPr bwMode="auto">
          <a:xfrm>
            <a:off x="6827093" y="3035773"/>
            <a:ext cx="354263" cy="3211920"/>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742699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815233" y="156255"/>
            <a:ext cx="5867400" cy="3319498"/>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روش‌های آبیاری نوین؛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ساخت سدهای معیشتی؛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آموزش ساکنین و مشارکت آنها در حفاظت از گونه­های گیاهی و جانوری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جلوگیری از ساخت و ساز در حریم رودخانه؛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مقاوم سازی ساخت و سازهای کالبدی درون سکونتگاه‌های واقع در پهنه خطر بالا؛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جلوگیری از ریختن فضولات حیوانی در معابر عمومی‌داخل روستا؛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ایجاد و توسعه سیستم‌های تصفیه فاضلاب خانگی در سکونتگاه‌های روستایی؛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آموزش نحوه استفاده صحیح از سموم و کودهای شیمیایی؛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ترویج کاشت و برداشت محصولات ارگانیک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کاشت گیاهان دارویی در مناطق کم پوشش؛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جلوگیری از برداشت بی رویه و غیرمجاز آب‌های زیرزمینی(چاه)؛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مدیریت و توزیع مناسب آب رودخانه زنجانرود؛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جلوگیری از آلودگی رودخانه‌ها و آب‌های زیرزمینی؛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سیاست‌های کاهش اثرات آلودگی صنایع؛</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ight Brace 5"/>
          <p:cNvSpPr/>
          <p:nvPr/>
        </p:nvSpPr>
        <p:spPr bwMode="auto">
          <a:xfrm>
            <a:off x="6556899" y="122712"/>
            <a:ext cx="354263" cy="3393371"/>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7" name="Rectangle 6"/>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064827" y="1496964"/>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7058130" y="4721981"/>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Rectangle 10"/>
          <p:cNvSpPr/>
          <p:nvPr/>
        </p:nvSpPr>
        <p:spPr>
          <a:xfrm>
            <a:off x="878100" y="3676400"/>
            <a:ext cx="5741666" cy="2858475"/>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ایجاد زمینه‌های لازم برای توسعه فعالیت‌های صنعتی و معدنی؛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فعالیت‌های صنعتی و معدنی؛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راه اندازی سالن­های غذاخوری محلی؛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ایجاد و توسعه صندوق­های اعتباری در سطح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دسترسی مناسب به امکانات آموزشی؛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تقویت همپیوندی و تعامل فعال در  بین سکونتگاه ها؛</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تقویت سکونتگاه‌های کم برخوردار از طریق رویکرد خوشه­ای؛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تقویت روابط مکمل سکونتگاه‌های بخش؛</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اصلاح، بهبود و توسعه زیرساخت‌های ارتباطی؛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تهیه و اجرای طرح‌های هادی روستاهای فاقد طرح‌هادی؛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تأمین خدمات عمومی‌ مورد نیاز سکونتگاه‌های روستایی؛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تسهیل و بهبود نحوة دسترسی پذیری ساکنین به خدمات عمومی.</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12" name="Right Brace 11"/>
          <p:cNvSpPr/>
          <p:nvPr/>
        </p:nvSpPr>
        <p:spPr bwMode="auto">
          <a:xfrm>
            <a:off x="6556899" y="3613772"/>
            <a:ext cx="354263" cy="2890716"/>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9655256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16591" y="1037527"/>
            <a:ext cx="6531429" cy="1568058"/>
          </a:xfrm>
          <a:prstGeom prst="rect">
            <a:avLst/>
          </a:prstGeom>
          <a:solidFill>
            <a:schemeClr val="bg1"/>
          </a:solidFill>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تعامل و ایجاد ارتباط مؤثر با دستگاه‌ها و ارگان‌های دولتی در راستای همسو شدن با اهداف توسعة گردشگری؛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معرفی جاذبه­های طبیعی، تاریخی و مذهبی و حفظ و نگهداری این آثار؛</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توسعه زیر‌ساخت‌های گردشگری با جذب سرمایه‌گذار و اعطای تسهیلات بانکی با نرخ بهره پایین؛</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50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ایجاد غرفه‌های عرضه صنایع دستی از جمله محصولات مسی؛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0"/>
              </a:spcAft>
              <a:buFont typeface="Wingdings" panose="05000000000000000000" pitchFamily="2" charset="2"/>
              <a:buChar char=""/>
            </a:pPr>
            <a:r>
              <a:rPr lang="ar-SA" sz="1400" b="1" dirty="0">
                <a:latin typeface="irsans"/>
                <a:ea typeface="Times New Roman" panose="02020603050405020304" pitchFamily="18" charset="0"/>
                <a:cs typeface="B Nazanin" panose="00000400000000000000" pitchFamily="2" charset="-78"/>
              </a:rPr>
              <a:t>بهبود مجتمع‌های خدماتی </a:t>
            </a:r>
            <a:r>
              <a:rPr lang="ar-SA" sz="1400" b="1" dirty="0">
                <a:latin typeface="Calibri" panose="020F0502020204030204" pitchFamily="34" charset="0"/>
                <a:ea typeface="Times New Roman" panose="02020603050405020304" pitchFamily="18" charset="0"/>
                <a:cs typeface="B Nazanin" panose="00000400000000000000" pitchFamily="2" charset="-78"/>
              </a:rPr>
              <a:t>–</a:t>
            </a:r>
            <a:r>
              <a:rPr lang="ar-SA" sz="1400" b="1" dirty="0">
                <a:latin typeface="irsans"/>
                <a:ea typeface="Times New Roman" panose="02020603050405020304" pitchFamily="18" charset="0"/>
                <a:cs typeface="B Nazanin" panose="00000400000000000000" pitchFamily="2" charset="-78"/>
              </a:rPr>
              <a:t> بین راهی در مسیرهای گردشگری؛</a:t>
            </a:r>
            <a:endParaRPr lang="en-US" sz="1400" b="1"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263490" y="1487121"/>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ight Brace 6"/>
          <p:cNvSpPr/>
          <p:nvPr/>
        </p:nvSpPr>
        <p:spPr bwMode="auto">
          <a:xfrm>
            <a:off x="6757974" y="917370"/>
            <a:ext cx="354263" cy="1808372"/>
          </a:xfrm>
          <a:prstGeom prst="rightBrace">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823131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888012" y="208356"/>
            <a:ext cx="497443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تعیین الزامات تحقق اهداف و سیاست‌ها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315686" y="1072992"/>
            <a:ext cx="8546765" cy="4834785"/>
          </a:xfrm>
          <a:prstGeom prst="rect">
            <a:avLst/>
          </a:prstGeom>
          <a:solidFill>
            <a:schemeClr val="bg1"/>
          </a:solidFill>
          <a:ln>
            <a:solidFill>
              <a:srgbClr val="C00000"/>
            </a:solidFill>
          </a:ln>
        </p:spPr>
        <p:txBody>
          <a:bodyPr wrap="square">
            <a:spAutoFit/>
          </a:bodyPr>
          <a:lstStyle/>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ایجاد اعتدال فضایی در توزیع خدمات، کاهش محرومیت و فقر با ایجاد اشتغالزایی، کاهش نابرابری‌ها، مشارکت همه جانبه مردم محلی؛</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مشاغل غالب در مرکزی در سه حوزه صنایع دستی (چاقو، و ظروف و اشیای مسی، فرش بافی)، کشاورزی (دامی و زراعی-باغی) و معدن و گردشگری  می‌باشد. بدون شک توجه به مشاغل و برنامه‌ریزی استراتژیک در این حوزه‌ها از هم اکنون می‌تواند توسعه پایدار و هم جانبه بخش را تضمین کند. حوزه مشاغل صنایع دستی بویژه محصولات مسی در حال حاضر با بیشترین ظرفیت در سطح بخش فعالیت می‌کند. این حوزه نیاز به مدرن سازی کارگاه‌های مسی، حمایت از مسگران تولید مواد خام و اولیة فروش در سطح بخش، برگزاری نمایشگاه و جشنواره فروش محصولات و ظروف مسی، بازاریابی و شناسایی مشتری مستمر، حمایت و جلب اعتماد سرمایه‌گذاران  بخش خصوصی، ثبت برند و نشان تجاری است. در بخش کشاورزی (زراعت و دامداری) نیازمند صنایع تبدیلی، فرآوری و بسته‌بندی می‌باشد. در حوزة صنعت و معدن باید فرآوری فعالیت مواد معدنی با در نظر گرفتن الزامات زیست محیطی توسعه یابد. بدون شک در آیندة گردشگری یکی از حوزه‌های استراتژیک توسعة بخش مرکزی به شمار می‌رود. وجود آثار تاریخی، موزه‌ها و بناهای تاریخی و امامزاده‌ها، اقلیم مناسب تنها بخشی از وضعیت ممتاز موجود هستند. تدوین سند توسعة گردشگری و ایجاد کار‌گروه تخصصی رفع موانع و تسهیل در سرمایه‌گذاری در این حوزه، یکی از الزامات تخصصی توسعة بخش در آینده است. شکوفایی توسعة گردشگری تأثیر مستقیم و شگرفی در سایر ظرفیت‌های قابل ارتقا بخش مرکزی نیز خواهد داشت.</a:t>
            </a:r>
            <a:endParaRPr lang="en-US" sz="1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0"/>
              </a:spcAft>
              <a:buFont typeface="Wingdings" panose="05000000000000000000" pitchFamily="2" charset="2"/>
              <a:buChar char=""/>
            </a:pPr>
            <a:r>
              <a:rPr lang="ar-SA" sz="1600" dirty="0">
                <a:latin typeface="irsans"/>
                <a:ea typeface="Times New Roman" panose="02020603050405020304" pitchFamily="18" charset="0"/>
                <a:cs typeface="B Nazanin" panose="00000400000000000000" pitchFamily="2" charset="-78"/>
              </a:rPr>
              <a:t>حرکت در مسیر تحولات علمی و فن‌آوری‌های نوین بالاخص فن‌آوری اطلاعات و ارتباطات یک مسیر مطمئن برای تحقق این اهداف است که با استفاده از این فن‌آوری می‌توان قابلیت‌ها و توانمندی‌های اقتصادی و اجتماعی بخش را بیشتر ارتقا داد؛ به عنوان نمونه درحوزة  فن‌آوری ارتباطات با استفاده از این قابلیت می‌توان صنایع دستی از جمله محصولات مسی و محصولات کشاورزی ویژه بخش را به عرصة نمایش گذاشت. سایت‌های با سلام، کتدیلر، کالا روستا و اینفلوئنسرها نمونه‌ایی از سایت‌هایی اینترنتی می‌باشند که برای معرفی و  فروش محصولات تولیدی روستاها کاربرد دارند.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499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6" y="104487"/>
            <a:ext cx="2852057" cy="523220"/>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فضایی هدف</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descr="C:\Users\Yarmohammadi\Desktop\land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780107"/>
            <a:ext cx="8028214" cy="5469085"/>
          </a:xfrm>
          <a:prstGeom prst="rect">
            <a:avLst/>
          </a:prstGeom>
          <a:noFill/>
          <a:ln>
            <a:noFill/>
          </a:ln>
        </p:spPr>
      </p:pic>
    </p:spTree>
    <p:extLst>
      <p:ext uri="{BB962C8B-B14F-4D97-AF65-F5344CB8AC3E}">
        <p14:creationId xmlns:p14="http://schemas.microsoft.com/office/powerpoint/2010/main" val="1167042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027703" y="121270"/>
            <a:ext cx="4931158"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پیشنهادی بخش مرکزی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descr="F:\0URT_SHahr\0zanjan\0Markazi_Zanjan\EshtegalZayii\Gis\shp\new99\0pic\سازمان.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383" y="644490"/>
            <a:ext cx="8311787" cy="5452303"/>
          </a:xfrm>
          <a:prstGeom prst="rect">
            <a:avLst/>
          </a:prstGeom>
          <a:noFill/>
          <a:ln>
            <a:noFill/>
          </a:ln>
        </p:spPr>
      </p:pic>
    </p:spTree>
    <p:extLst>
      <p:ext uri="{BB962C8B-B14F-4D97-AF65-F5344CB8AC3E}">
        <p14:creationId xmlns:p14="http://schemas.microsoft.com/office/powerpoint/2010/main" val="2453510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5" name="Table 4"/>
          <p:cNvGraphicFramePr>
            <a:graphicFrameLocks noGrp="1"/>
          </p:cNvGraphicFramePr>
          <p:nvPr>
            <p:extLst>
              <p:ext uri="{D42A27DB-BD31-4B8C-83A1-F6EECF244321}">
                <p14:modId xmlns:p14="http://schemas.microsoft.com/office/powerpoint/2010/main" val="4289138294"/>
              </p:ext>
            </p:extLst>
          </p:nvPr>
        </p:nvGraphicFramePr>
        <p:xfrm>
          <a:off x="283029" y="618959"/>
          <a:ext cx="8753020" cy="6035947"/>
        </p:xfrm>
        <a:graphic>
          <a:graphicData uri="http://schemas.openxmlformats.org/drawingml/2006/table">
            <a:tbl>
              <a:tblPr rtl="1" firstRow="1" firstCol="1" bandRow="1">
                <a:tableStyleId>{C4B1156A-380E-4F78-BDF5-A606A8083BF9}</a:tableStyleId>
              </a:tblPr>
              <a:tblGrid>
                <a:gridCol w="2167248"/>
                <a:gridCol w="4106917"/>
                <a:gridCol w="2478855"/>
              </a:tblGrid>
              <a:tr h="483088">
                <a:tc>
                  <a:txBody>
                    <a:bodyPr/>
                    <a:lstStyle/>
                    <a:p>
                      <a:pPr marL="0" marR="0" algn="ctr" rtl="1">
                        <a:lnSpc>
                          <a:spcPct val="107000"/>
                        </a:lnSpc>
                        <a:spcBef>
                          <a:spcPts val="0"/>
                        </a:spcBef>
                        <a:spcAft>
                          <a:spcPts val="0"/>
                        </a:spcAft>
                      </a:pPr>
                      <a:r>
                        <a:rPr lang="ar-SA" sz="1600" b="1" dirty="0">
                          <a:effectLst/>
                          <a:cs typeface="B Nazanin" panose="00000400000000000000" pitchFamily="2" charset="-78"/>
                        </a:rPr>
                        <a:t>عنوان طرح</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600" b="1">
                          <a:effectLst/>
                          <a:cs typeface="B Nazanin" panose="00000400000000000000" pitchFamily="2" charset="-78"/>
                        </a:rPr>
                        <a:t>محل اجرا</a:t>
                      </a:r>
                      <a:endParaRPr lang="en-US" sz="1800" b="1">
                        <a:effectLst/>
                        <a:cs typeface="B Nazanin" panose="00000400000000000000" pitchFamily="2" charset="-78"/>
                      </a:endParaRPr>
                    </a:p>
                    <a:p>
                      <a:pPr marL="0" marR="0" algn="ctr" rtl="1">
                        <a:lnSpc>
                          <a:spcPct val="107000"/>
                        </a:lnSpc>
                        <a:spcBef>
                          <a:spcPts val="0"/>
                        </a:spcBef>
                        <a:spcAft>
                          <a:spcPts val="0"/>
                        </a:spcAft>
                      </a:pPr>
                      <a:r>
                        <a:rPr lang="ar-SA" sz="1600" b="1">
                          <a:effectLst/>
                          <a:cs typeface="B Nazanin" panose="00000400000000000000" pitchFamily="2" charset="-78"/>
                        </a:rPr>
                        <a:t>( روستا)</a:t>
                      </a:r>
                      <a:endParaRPr lang="en-US" sz="18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600" b="1" dirty="0">
                          <a:effectLst/>
                          <a:cs typeface="B Nazanin" panose="00000400000000000000" pitchFamily="2" charset="-78"/>
                        </a:rPr>
                        <a:t>دستگاه اجرایی مرتبط</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1289903">
                <a:tc>
                  <a:txBody>
                    <a:bodyPr/>
                    <a:lstStyle/>
                    <a:p>
                      <a:pPr marL="0" marR="0" algn="r" rtl="1">
                        <a:lnSpc>
                          <a:spcPct val="107000"/>
                        </a:lnSpc>
                        <a:spcBef>
                          <a:spcPts val="0"/>
                        </a:spcBef>
                        <a:spcAft>
                          <a:spcPts val="0"/>
                        </a:spcAft>
                      </a:pPr>
                      <a:r>
                        <a:rPr lang="ar-SA" sz="1200" b="1">
                          <a:effectLst/>
                          <a:cs typeface="B Nazanin" panose="00000400000000000000" pitchFamily="2" charset="-78"/>
                        </a:rPr>
                        <a:t>تجهیز خانه‌های بومگردی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لار، چایرلو، آقبلاغ حومه، تهم، آزاد سفلی، گلجیک، چورزق، رامین، پایایی، رازبین، دیزج آباد، قلتوق، قزل تپه بیات،گلیجه سفلی،خشکه رود،گلهرود،طاهراباد،کلکش،گليجه عليا(گليجه امام )،يحيي اباد،سولي چاي،طرازوج،قلعه،قوزلجا،ابراهيم اباد،کرده ناب،نقطه بندي،سلمانلو،اقچه پيره،داش کسن،گوالي،اردين،قاضي اباد، سقل طولي،قره بولاغ،تازه کندضيااباد، حاجي کندي،گل بداغ،دهشير سفلي،سنقر،گليجه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100" b="1">
                          <a:effectLst/>
                          <a:cs typeface="B Nazanin" panose="00000400000000000000" pitchFamily="2" charset="-78"/>
                        </a:rPr>
                        <a:t>ادارة کل میراث فرهنگی، صنایع دستی و گردشگری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88929">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فراوری محصولات لبنی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100" b="1">
                          <a:effectLst/>
                          <a:cs typeface="B Nazanin" panose="00000400000000000000" pitchFamily="2" charset="-78"/>
                        </a:rPr>
                        <a:t>چایرلو/ چورزق/ حسن ابدالی/ نیماور/امام/ زرنان/ امین اباد/ ینگیجه/سهله/بناب/پاپایی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 </a:t>
                      </a:r>
                      <a:r>
                        <a:rPr lang="fa-IR"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35319">
                <a:tc>
                  <a:txBody>
                    <a:bodyPr/>
                    <a:lstStyle/>
                    <a:p>
                      <a:pPr marL="457200" marR="0" algn="r" rtl="1">
                        <a:lnSpc>
                          <a:spcPct val="107000"/>
                        </a:lnSpc>
                        <a:spcBef>
                          <a:spcPts val="0"/>
                        </a:spcBef>
                        <a:spcAft>
                          <a:spcPts val="0"/>
                        </a:spcAft>
                      </a:pPr>
                      <a:r>
                        <a:rPr lang="ar-SA" sz="1200" b="1">
                          <a:effectLst/>
                          <a:cs typeface="B Nazanin" panose="00000400000000000000" pitchFamily="2" charset="-78"/>
                        </a:rPr>
                        <a:t>احداث دامپروری صنعتی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سهله/ قزل تپه بیات/بولاماجی/ ذاکر/ زنگل اباد/ حسن ابدالی/ نیماور/حسین اباد/ لار، چیر/ ملالر/ بارروت اغاجی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 </a:t>
                      </a:r>
                      <a:r>
                        <a:rPr lang="fa-IR"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17660">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چیپس سیب زمینی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بوغداکندی، مجینه، آقچه پیره، دیزج اباد، مروارید </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r>
                        <a:rPr lang="fa-IR" sz="1200" b="1">
                          <a:effectLst/>
                          <a:cs typeface="B Nazanin" panose="00000400000000000000" pitchFamily="2" charset="-78"/>
                        </a:rPr>
                        <a:t> 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380436">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پرورش و فراوری گیاهان دارویی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100" b="1">
                          <a:effectLst/>
                          <a:cs typeface="B Nazanin" panose="00000400000000000000" pitchFamily="2" charset="-78"/>
                        </a:rPr>
                        <a:t>رامین/ قلتوق/ ازاد سفلی/ دوران/ قره گوزلو/ ابراهیم اباد/ گوگجه قیای مرکزی/ گلجه سفلی/ چایرلو</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غذا و دارو، </a:t>
                      </a:r>
                      <a:r>
                        <a:rPr lang="fa-IR"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17660">
                <a:tc>
                  <a:txBody>
                    <a:bodyPr/>
                    <a:lstStyle/>
                    <a:p>
                      <a:pPr marL="0" marR="0" algn="r" rtl="1">
                        <a:lnSpc>
                          <a:spcPct val="107000"/>
                        </a:lnSpc>
                        <a:spcBef>
                          <a:spcPts val="0"/>
                        </a:spcBef>
                        <a:spcAft>
                          <a:spcPts val="0"/>
                        </a:spcAft>
                      </a:pPr>
                      <a:r>
                        <a:rPr lang="ar-SA" sz="1200" b="1">
                          <a:effectLst/>
                          <a:cs typeface="B Nazanin" panose="00000400000000000000" pitchFamily="2" charset="-78"/>
                        </a:rPr>
                        <a:t>توسعة مشاغل خانگی از جمله گیوه بافی </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امین آباد، چیر</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17660">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تولید پیاز خشک</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ینگیجه، چیر، امین آباد، امند ، دیزج آباد، مهتر، اقچه پیره، کناوند</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r>
                        <a:rPr lang="fa-IR" sz="1200" b="1">
                          <a:effectLst/>
                          <a:cs typeface="B Nazanin" panose="00000400000000000000" pitchFamily="2" charset="-78"/>
                        </a:rPr>
                        <a:t> 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35319">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رب گوجه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سهله، اسفجین،کوشکن، رازبین، اسکند، بناب، نیماور، بوغدا کندی، اقچه پیره، مجینه، مهتر، گوگجه قیای مرکزی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r>
                        <a:rPr lang="fa-IR" sz="1200" b="1">
                          <a:effectLst/>
                          <a:cs typeface="B Nazanin" panose="00000400000000000000" pitchFamily="2" charset="-78"/>
                        </a:rPr>
                        <a:t> 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17660">
                <a:tc>
                  <a:txBody>
                    <a:bodyPr/>
                    <a:lstStyle/>
                    <a:p>
                      <a:pPr marL="457200" marR="0" algn="r" rtl="1">
                        <a:lnSpc>
                          <a:spcPct val="107000"/>
                        </a:lnSpc>
                        <a:spcBef>
                          <a:spcPts val="0"/>
                        </a:spcBef>
                        <a:spcAft>
                          <a:spcPts val="0"/>
                        </a:spcAft>
                      </a:pPr>
                      <a:r>
                        <a:rPr lang="ar-SA" sz="1100" b="1">
                          <a:effectLst/>
                          <a:cs typeface="B Nazanin" panose="00000400000000000000" pitchFamily="2" charset="-78"/>
                        </a:rPr>
                        <a:t>اکتشافات زغال سنگ</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سهله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395717">
                <a:tc>
                  <a:txBody>
                    <a:bodyPr/>
                    <a:lstStyle/>
                    <a:p>
                      <a:pPr marL="457200" marR="0" algn="r" rtl="1">
                        <a:lnSpc>
                          <a:spcPct val="107000"/>
                        </a:lnSpc>
                        <a:spcBef>
                          <a:spcPts val="0"/>
                        </a:spcBef>
                        <a:spcAft>
                          <a:spcPts val="0"/>
                        </a:spcAft>
                      </a:pPr>
                      <a:r>
                        <a:rPr lang="ar-SA" sz="1100" b="1">
                          <a:effectLst/>
                          <a:cs typeface="B Nazanin" panose="00000400000000000000" pitchFamily="2" charset="-78"/>
                        </a:rPr>
                        <a:t>تبدیل فضولات دامی به کمپوست در روستاهای دارای بیشترین دام</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سهله/ </a:t>
                      </a:r>
                      <a:r>
                        <a:rPr lang="fa-IR" sz="1100" b="1">
                          <a:effectLst/>
                          <a:cs typeface="B Nazanin" panose="00000400000000000000" pitchFamily="2" charset="-78"/>
                        </a:rPr>
                        <a:t>حسن ابدالی/ نیماور/ ینگیجه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محیط زیست، </a:t>
                      </a:r>
                      <a:r>
                        <a:rPr lang="fa-IR"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35319">
                <a:tc>
                  <a:txBody>
                    <a:bodyPr/>
                    <a:lstStyle/>
                    <a:p>
                      <a:pPr marL="457200" marR="0" algn="r" rtl="1">
                        <a:lnSpc>
                          <a:spcPct val="107000"/>
                        </a:lnSpc>
                        <a:spcBef>
                          <a:spcPts val="0"/>
                        </a:spcBef>
                        <a:spcAft>
                          <a:spcPts val="0"/>
                        </a:spcAft>
                      </a:pPr>
                      <a:r>
                        <a:rPr lang="ar-SA" sz="1200" b="1">
                          <a:effectLst/>
                          <a:cs typeface="B Nazanin" panose="00000400000000000000" pitchFamily="2" charset="-78"/>
                        </a:rPr>
                        <a:t>مرکز تحقیقات اصلاح نژاد دام و بهبود تولیدات دامی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اژدهاتو، بناب</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200" b="1">
                          <a:effectLst/>
                          <a:cs typeface="B Nazanin" panose="00000400000000000000" pitchFamily="2" charset="-78"/>
                        </a:rPr>
                        <a:t>جهاد کشاورزی، مرکز مطالعات دانشگاهی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17660">
                <a:tc>
                  <a:txBody>
                    <a:bodyPr/>
                    <a:lstStyle/>
                    <a:p>
                      <a:pPr marL="457200" marR="0" algn="r" rtl="1">
                        <a:lnSpc>
                          <a:spcPct val="107000"/>
                        </a:lnSpc>
                        <a:spcBef>
                          <a:spcPts val="0"/>
                        </a:spcBef>
                        <a:spcAft>
                          <a:spcPts val="0"/>
                        </a:spcAft>
                      </a:pPr>
                      <a:r>
                        <a:rPr lang="fa-IR" sz="1200" b="1">
                          <a:effectLst/>
                          <a:cs typeface="B Nazanin" panose="00000400000000000000" pitchFamily="2" charset="-78"/>
                        </a:rPr>
                        <a:t>ایجاد باغ رستوران</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اسفجین، حسن ابدالی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100" b="1" dirty="0">
                          <a:effectLst/>
                          <a:cs typeface="B Nazanin" panose="00000400000000000000" pitchFamily="2" charset="-78"/>
                        </a:rPr>
                        <a:t>اداره کل میراث فرهنگی، صنایع دستی و گردشگری</a:t>
                      </a:r>
                      <a:endParaRPr lang="en-US" sz="12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bl>
          </a:graphicData>
        </a:graphic>
      </p:graphicFrame>
      <p:sp>
        <p:nvSpPr>
          <p:cNvPr id="6" name="Rectangle 5"/>
          <p:cNvSpPr/>
          <p:nvPr/>
        </p:nvSpPr>
        <p:spPr>
          <a:xfrm>
            <a:off x="4917772" y="95739"/>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99168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Content Placeholder 6" descr="Capture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9682" y="786886"/>
            <a:ext cx="8168820" cy="5374302"/>
          </a:xfrm>
          <a:prstGeom prst="rect">
            <a:avLst/>
          </a:prstGeom>
        </p:spPr>
      </p:pic>
      <p:sp>
        <p:nvSpPr>
          <p:cNvPr id="5" name="Rectangle 4"/>
          <p:cNvSpPr txBox="1">
            <a:spLocks noChangeArrowheads="1"/>
          </p:cNvSpPr>
          <p:nvPr/>
        </p:nvSpPr>
        <p:spPr bwMode="auto">
          <a:xfrm>
            <a:off x="2495729" y="167426"/>
            <a:ext cx="6648271" cy="619460"/>
          </a:xfrm>
          <a:prstGeom prst="rect">
            <a:avLst/>
          </a:prstGeom>
          <a:noFill/>
          <a:ln>
            <a:noFill/>
          </a:ln>
        </p:spPr>
        <p:txBody>
          <a:bodyPr anchor="ctr"/>
          <a:lstStyle>
            <a:lvl1pPr algn="r" rtl="1">
              <a:spcBef>
                <a:spcPct val="20000"/>
              </a:spcBef>
              <a:buClr>
                <a:schemeClr val="folHlink"/>
              </a:buClr>
              <a:buFont typeface="Wingdings" panose="05000000000000000000" pitchFamily="2" charset="2"/>
              <a:buChar char="u"/>
              <a:defRPr sz="2000" b="1">
                <a:solidFill>
                  <a:schemeClr val="folHlink"/>
                </a:solidFill>
                <a:latin typeface="Verdana" panose="020B0604030504040204" pitchFamily="34" charset="0"/>
              </a:defRPr>
            </a:lvl1pPr>
            <a:lvl2pPr marL="742950" indent="-285750" algn="r" rtl="1">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lgn="r" rtl="1">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lgn="r" rtl="1">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lgn="r" rtl="1">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algn="ctr" rtl="0" eaLnBrk="1" hangingPunct="1">
              <a:lnSpc>
                <a:spcPct val="80000"/>
              </a:lnSpc>
              <a:spcBef>
                <a:spcPct val="0"/>
              </a:spcBef>
              <a:buClrTx/>
              <a:buFontTx/>
              <a:buNone/>
              <a:defRPr/>
            </a:pPr>
            <a:r>
              <a:rPr lang="ar-SA"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ساختار کلی نظارت</a:t>
            </a:r>
            <a:r>
              <a:rPr lang="fa-IR"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 بر مطالعات و اسناد برنامه و طرح توسعه</a:t>
            </a:r>
            <a:endParaRPr lang="en-US" altLang="fa-IR"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25916388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Table 3"/>
          <p:cNvGraphicFramePr>
            <a:graphicFrameLocks noGrp="1"/>
          </p:cNvGraphicFramePr>
          <p:nvPr>
            <p:extLst>
              <p:ext uri="{D42A27DB-BD31-4B8C-83A1-F6EECF244321}">
                <p14:modId xmlns:p14="http://schemas.microsoft.com/office/powerpoint/2010/main" val="3895953782"/>
              </p:ext>
            </p:extLst>
          </p:nvPr>
        </p:nvGraphicFramePr>
        <p:xfrm>
          <a:off x="495300" y="883681"/>
          <a:ext cx="8425543" cy="5313639"/>
        </p:xfrm>
        <a:graphic>
          <a:graphicData uri="http://schemas.openxmlformats.org/drawingml/2006/table">
            <a:tbl>
              <a:tblPr rtl="1" firstRow="1" firstCol="1" bandRow="1">
                <a:tableStyleId>{C4B1156A-380E-4F78-BDF5-A606A8083BF9}</a:tableStyleId>
              </a:tblPr>
              <a:tblGrid>
                <a:gridCol w="2086164"/>
                <a:gridCol w="3953265"/>
                <a:gridCol w="2386114"/>
              </a:tblGrid>
              <a:tr h="515739">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عنوان طرح</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محل اجرا</a:t>
                      </a:r>
                      <a:endParaRPr lang="en-US" sz="1600" b="1" dirty="0">
                        <a:effectLst/>
                        <a:cs typeface="B Nazanin" panose="00000400000000000000" pitchFamily="2" charset="-78"/>
                      </a:endParaRPr>
                    </a:p>
                    <a:p>
                      <a:pPr marL="0" marR="0" algn="ctr" rtl="1">
                        <a:lnSpc>
                          <a:spcPct val="107000"/>
                        </a:lnSpc>
                        <a:spcBef>
                          <a:spcPts val="0"/>
                        </a:spcBef>
                        <a:spcAft>
                          <a:spcPts val="0"/>
                        </a:spcAft>
                      </a:pPr>
                      <a:r>
                        <a:rPr lang="ar-SA" sz="1400" b="1" dirty="0">
                          <a:effectLst/>
                          <a:cs typeface="B Nazanin" panose="00000400000000000000" pitchFamily="2" charset="-78"/>
                        </a:rPr>
                        <a:t>( روستا)</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دستگاه اجرایی مرتبط</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914151">
                <a:tc>
                  <a:txBody>
                    <a:bodyPr/>
                    <a:lstStyle/>
                    <a:p>
                      <a:pPr marL="457200" marR="0" algn="r" rtl="1">
                        <a:lnSpc>
                          <a:spcPct val="107000"/>
                        </a:lnSpc>
                        <a:spcBef>
                          <a:spcPts val="0"/>
                        </a:spcBef>
                        <a:spcAft>
                          <a:spcPts val="0"/>
                        </a:spcAft>
                      </a:pPr>
                      <a:r>
                        <a:rPr lang="fa-IR" sz="1200" b="1">
                          <a:effectLst/>
                          <a:cs typeface="B Nazanin" panose="00000400000000000000" pitchFamily="2" charset="-78"/>
                        </a:rPr>
                        <a:t>کارگاه فرش بافی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امین آباد، اسفجین، قلتوق، چایرلو، قزل تپه علیقلی، اژدهاتو، دیزج آباد، نیماور، زرنان، قزل تپه بیات، آزاد سفلی، چیر، یامچی، سقل طولی، اردین، شیخ جابر، دوران، ذاکر، پنبه جوق، زنگل آباد، اقبلاغ حومه، مجینه،امین آباد، حسن ابدالی، ینگیجه، لار</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رشته بری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رامین ،قلتوق، رازبین، بولاماجی، اژدهاتو، حسن ابدالی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 </a:t>
                      </a:r>
                      <a:r>
                        <a:rPr lang="fa-IR"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64741">
                <a:tc>
                  <a:txBody>
                    <a:bodyPr/>
                    <a:lstStyle/>
                    <a:p>
                      <a:pPr marL="0" marR="0" algn="r" rtl="1">
                        <a:lnSpc>
                          <a:spcPct val="107000"/>
                        </a:lnSpc>
                        <a:spcBef>
                          <a:spcPts val="0"/>
                        </a:spcBef>
                        <a:spcAft>
                          <a:spcPts val="0"/>
                        </a:spcAft>
                      </a:pPr>
                      <a:r>
                        <a:rPr lang="ar-SA" sz="1200" b="1">
                          <a:effectLst/>
                          <a:cs typeface="B Nazanin" panose="00000400000000000000" pitchFamily="2" charset="-78"/>
                        </a:rPr>
                        <a:t>برگزاری جشنواره گل محمدی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ابراهیم اباد، ازاد سفلی، تهم،کناوند</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200" b="1" dirty="0">
                          <a:effectLst/>
                          <a:cs typeface="B Nazanin" panose="00000400000000000000" pitchFamily="2" charset="-78"/>
                        </a:rPr>
                        <a:t>میراث فرهنگی و صنایع دستی و گردشگری ،جهاد کشاورزی</a:t>
                      </a:r>
                      <a:endParaRPr lang="en-US" sz="12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64741">
                <a:tc>
                  <a:txBody>
                    <a:bodyPr/>
                    <a:lstStyle/>
                    <a:p>
                      <a:pPr marL="0" marR="0" algn="r" rtl="1">
                        <a:lnSpc>
                          <a:spcPct val="107000"/>
                        </a:lnSpc>
                        <a:spcBef>
                          <a:spcPts val="0"/>
                        </a:spcBef>
                        <a:spcAft>
                          <a:spcPts val="0"/>
                        </a:spcAft>
                      </a:pPr>
                      <a:r>
                        <a:rPr lang="ar-SA" sz="1200" b="1">
                          <a:effectLst/>
                          <a:cs typeface="B Nazanin" panose="00000400000000000000" pitchFamily="2" charset="-78"/>
                        </a:rPr>
                        <a:t>ایجاد خدمات گردشگری(سفره خانه سنتی، اقامتگاه، رستوران فضاهای تفریحی)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حسن ابدالی، گاوازنگ، دیزج اباد، دو اسب،کاوند</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200" b="1">
                          <a:effectLst/>
                          <a:cs typeface="B Nazanin" panose="00000400000000000000" pitchFamily="2" charset="-78"/>
                        </a:rPr>
                        <a:t>میراث فرهنگی و صنایع دستی و گردشگری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200" b="1">
                          <a:effectLst/>
                          <a:cs typeface="B Nazanin" panose="00000400000000000000" pitchFamily="2" charset="-78"/>
                        </a:rPr>
                        <a:t>قالی بافی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دو اسب، گلهرود، دیزج اباد</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200" b="1">
                          <a:effectLst/>
                          <a:cs typeface="B Nazanin" panose="00000400000000000000" pitchFamily="2" charset="-78"/>
                        </a:rPr>
                        <a:t>چاقو سازی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رازبین، مهتر، اژدهاتو، پنبه جوق</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64741">
                <a:tc>
                  <a:txBody>
                    <a:bodyPr/>
                    <a:lstStyle/>
                    <a:p>
                      <a:pPr marL="0" marR="0" algn="r" rtl="1">
                        <a:lnSpc>
                          <a:spcPct val="107000"/>
                        </a:lnSpc>
                        <a:spcBef>
                          <a:spcPts val="0"/>
                        </a:spcBef>
                        <a:spcAft>
                          <a:spcPts val="0"/>
                        </a:spcAft>
                      </a:pPr>
                      <a:r>
                        <a:rPr lang="ar-SA" sz="1200" b="1">
                          <a:effectLst/>
                          <a:cs typeface="B Nazanin" panose="00000400000000000000" pitchFamily="2" charset="-78"/>
                        </a:rPr>
                        <a:t>کارگاه چرم سازی از پوست گاو گوسفند(سنتی)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نظام اباد، حسین اباد، کرده ناب، حسن ابدالی، دیزج بالا</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22463">
                <a:tc>
                  <a:txBody>
                    <a:bodyPr/>
                    <a:lstStyle/>
                    <a:p>
                      <a:pPr marL="0" marR="0" algn="r" rtl="1">
                        <a:lnSpc>
                          <a:spcPct val="107000"/>
                        </a:lnSpc>
                        <a:spcBef>
                          <a:spcPts val="0"/>
                        </a:spcBef>
                        <a:spcAft>
                          <a:spcPts val="0"/>
                        </a:spcAft>
                      </a:pPr>
                      <a:r>
                        <a:rPr lang="ar-SA" sz="1100" b="1">
                          <a:effectLst/>
                          <a:cs typeface="B Nazanin" panose="00000400000000000000" pitchFamily="2" charset="-78"/>
                        </a:rPr>
                        <a:t>برگزاری نمایشگاه ظروف و اشیای مسی، چاقو و ملیله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اژدهاتو، دو اسب، پنبه جوق،دیزج اباد، رازبین</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200" b="1">
                          <a:effectLst/>
                          <a:cs typeface="B Nazanin" panose="00000400000000000000" pitchFamily="2" charset="-78"/>
                        </a:rPr>
                        <a:t>میراث فرهنگی و صنایع دستی و گردشگری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100" b="1">
                          <a:effectLst/>
                          <a:cs typeface="B Nazanin" panose="00000400000000000000" pitchFamily="2" charset="-78"/>
                        </a:rPr>
                        <a:t>احداث گلخانه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حسن ابدالی، دیزج بالا، سهله، اسفجین،کوشکن، رازبین، اسکند، نیماور، بوغدا کندی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100" b="1">
                          <a:effectLst/>
                          <a:cs typeface="B Nazanin" panose="00000400000000000000" pitchFamily="2" charset="-78"/>
                        </a:rPr>
                        <a:t>کارگاه تولید خوراک دام</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دیزج  آباد، سهله، بوغدا کندی، ینگیجه</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جهاد کشاورزی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100" b="1">
                          <a:effectLst/>
                          <a:cs typeface="B Nazanin" panose="00000400000000000000" pitchFamily="2" charset="-78"/>
                        </a:rPr>
                        <a:t>کارگاه فراوری مواد معدنی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اژدهاتو، گلجیک، مرصع، مروارید ، قینرجه، کهناب</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سازمان صنعت، معدن و تجارت</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32371">
                <a:tc>
                  <a:txBody>
                    <a:bodyPr/>
                    <a:lstStyle/>
                    <a:p>
                      <a:pPr marL="0" marR="0" algn="r" rtl="1">
                        <a:lnSpc>
                          <a:spcPct val="107000"/>
                        </a:lnSpc>
                        <a:spcBef>
                          <a:spcPts val="0"/>
                        </a:spcBef>
                        <a:spcAft>
                          <a:spcPts val="0"/>
                        </a:spcAft>
                      </a:pPr>
                      <a:r>
                        <a:rPr lang="ar-SA" sz="1100" b="1">
                          <a:effectLst/>
                          <a:cs typeface="B Nazanin" panose="00000400000000000000" pitchFamily="2" charset="-78"/>
                        </a:rPr>
                        <a:t>برگزاری تورهای گردشگری</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ar-SA" sz="1200" b="1">
                          <a:effectLst/>
                          <a:cs typeface="B Nazanin" panose="00000400000000000000" pitchFamily="2" charset="-78"/>
                        </a:rPr>
                        <a:t>امام، لار، ییلاق اولن دلبر، تهم، پاپایی، دهشیر علیا، ابدال، گلجیک</a:t>
                      </a:r>
                      <a:endParaRPr lang="en-US" sz="1200" b="1">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r" rtl="1">
                        <a:lnSpc>
                          <a:spcPct val="107000"/>
                        </a:lnSpc>
                        <a:spcBef>
                          <a:spcPts val="0"/>
                        </a:spcBef>
                        <a:spcAft>
                          <a:spcPts val="0"/>
                        </a:spcAft>
                      </a:pPr>
                      <a:r>
                        <a:rPr lang="fa-IR" sz="1200" b="1" dirty="0">
                          <a:effectLst/>
                          <a:cs typeface="B Nazanin" panose="00000400000000000000" pitchFamily="2" charset="-78"/>
                        </a:rPr>
                        <a:t>میراث فرهنگی و صنایع دستی و گردشگری</a:t>
                      </a:r>
                      <a:endParaRPr lang="en-US" sz="12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bl>
          </a:graphicData>
        </a:graphic>
      </p:graphicFrame>
      <p:sp>
        <p:nvSpPr>
          <p:cNvPr id="5" name="Rectangle 4"/>
          <p:cNvSpPr/>
          <p:nvPr/>
        </p:nvSpPr>
        <p:spPr>
          <a:xfrm>
            <a:off x="4798029" y="182825"/>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57609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5" name="Table 4"/>
          <p:cNvGraphicFramePr>
            <a:graphicFrameLocks noGrp="1"/>
          </p:cNvGraphicFramePr>
          <p:nvPr>
            <p:extLst>
              <p:ext uri="{D42A27DB-BD31-4B8C-83A1-F6EECF244321}">
                <p14:modId xmlns:p14="http://schemas.microsoft.com/office/powerpoint/2010/main" val="1326992542"/>
              </p:ext>
            </p:extLst>
          </p:nvPr>
        </p:nvGraphicFramePr>
        <p:xfrm>
          <a:off x="495301" y="1294823"/>
          <a:ext cx="8017329" cy="4712479"/>
        </p:xfrm>
        <a:graphic>
          <a:graphicData uri="http://schemas.openxmlformats.org/drawingml/2006/table">
            <a:tbl>
              <a:tblPr rtl="1" firstRow="1" firstCol="1" bandRow="1">
                <a:tableStyleId>{C4B1156A-380E-4F78-BDF5-A606A8083BF9}</a:tableStyleId>
              </a:tblPr>
              <a:tblGrid>
                <a:gridCol w="3011309"/>
                <a:gridCol w="1852003"/>
                <a:gridCol w="1489620"/>
                <a:gridCol w="1664397"/>
              </a:tblGrid>
              <a:tr h="434585">
                <a:tc>
                  <a:txBody>
                    <a:bodyPr/>
                    <a:lstStyle/>
                    <a:p>
                      <a:pPr marL="0" marR="0" algn="ctr" rtl="1">
                        <a:lnSpc>
                          <a:spcPct val="107000"/>
                        </a:lnSpc>
                        <a:spcBef>
                          <a:spcPts val="0"/>
                        </a:spcBef>
                        <a:spcAft>
                          <a:spcPts val="0"/>
                        </a:spcAft>
                      </a:pPr>
                      <a:r>
                        <a:rPr lang="ar-SA" sz="1200" dirty="0">
                          <a:effectLst/>
                          <a:cs typeface="B Nazanin" panose="00000400000000000000" pitchFamily="2" charset="-78"/>
                        </a:rPr>
                        <a:t>عنوان پروژه</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a:effectLst/>
                          <a:cs typeface="B Nazanin" panose="00000400000000000000" pitchFamily="2" charset="-78"/>
                        </a:rPr>
                        <a:t>عنوان فصل</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a:effectLst/>
                          <a:cs typeface="B Nazanin" panose="00000400000000000000" pitchFamily="2" charset="-78"/>
                        </a:rPr>
                        <a:t>محل اجرا</a:t>
                      </a:r>
                      <a:endParaRPr lang="en-US" sz="1600">
                        <a:effectLst/>
                        <a:cs typeface="B Nazanin" panose="00000400000000000000" pitchFamily="2" charset="-78"/>
                      </a:endParaRPr>
                    </a:p>
                    <a:p>
                      <a:pPr marL="0" marR="0" algn="ctr" rtl="1">
                        <a:lnSpc>
                          <a:spcPct val="107000"/>
                        </a:lnSpc>
                        <a:spcBef>
                          <a:spcPts val="0"/>
                        </a:spcBef>
                        <a:spcAft>
                          <a:spcPts val="0"/>
                        </a:spcAft>
                      </a:pPr>
                      <a:r>
                        <a:rPr lang="ar-SA" sz="1200">
                          <a:effectLst/>
                          <a:cs typeface="B Nazanin" panose="00000400000000000000" pitchFamily="2" charset="-78"/>
                        </a:rPr>
                        <a:t>نام روستا</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dirty="0">
                          <a:effectLst/>
                          <a:cs typeface="B Nazanin" panose="00000400000000000000" pitchFamily="2" charset="-78"/>
                        </a:rPr>
                        <a:t>دستگاه اجرایی</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مطالعه و ایجاد اردوگاه و مجتمع های خدمات گردشگری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گردشگری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روست</a:t>
                      </a:r>
                      <a:r>
                        <a:rPr lang="fa-IR" sz="1100">
                          <a:effectLst/>
                          <a:cs typeface="B Nazanin" panose="00000400000000000000" pitchFamily="2" charset="-78"/>
                        </a:rPr>
                        <a:t>ا</a:t>
                      </a:r>
                      <a:r>
                        <a:rPr lang="ar-SA" sz="1100">
                          <a:effectLst/>
                          <a:cs typeface="B Nazanin" panose="00000400000000000000" pitchFamily="2" charset="-78"/>
                        </a:rPr>
                        <a:t>های هدف گردشگری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سازمان میراث فرهنگی و گردشگری، صنایع دستی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مکان یابی  مراکز پذیرایی بین راهی</a:t>
                      </a:r>
                      <a:r>
                        <a:rPr lang="en-US" sz="1100">
                          <a:effectLst/>
                          <a:cs typeface="B Nazanin" panose="00000400000000000000" pitchFamily="2" charset="-78"/>
                        </a:rPr>
                        <a:t>) </a:t>
                      </a:r>
                      <a:r>
                        <a:rPr lang="ar-SA" sz="1100">
                          <a:effectLst/>
                          <a:cs typeface="B Nazanin" panose="00000400000000000000" pitchFamily="2" charset="-78"/>
                        </a:rPr>
                        <a:t>ایجاد مراکز پذیرایی رستوران غذاهای محلی، ملی و بین المللی پیرامون</a:t>
                      </a:r>
                      <a:r>
                        <a:rPr lang="en-US"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گردشگری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مسیرهای گردشگری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سازمان میراث فرهنگی و گردشگری، صنایع دستی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گاز رسانی به کل روستاها</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fa-IR" sz="1100" dirty="0" smtClean="0">
                          <a:effectLst/>
                          <a:cs typeface="B Nazanin" panose="00000400000000000000" pitchFamily="2" charset="-78"/>
                        </a:rPr>
                        <a:t>‌فصل توسعه و خدمات شهري، روستايي و عشايري</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dirty="0">
                          <a:effectLst/>
                          <a:cs typeface="B Nazanin" panose="00000400000000000000" pitchFamily="2" charset="-78"/>
                        </a:rPr>
                        <a:t>روستاهای فاقد</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اداره گاز</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r" rtl="1">
                        <a:lnSpc>
                          <a:spcPct val="107000"/>
                        </a:lnSpc>
                        <a:spcBef>
                          <a:spcPts val="0"/>
                        </a:spcBef>
                        <a:spcAft>
                          <a:spcPts val="800"/>
                        </a:spcAft>
                      </a:pPr>
                      <a:r>
                        <a:rPr lang="fa-IR" sz="1100">
                          <a:effectLst/>
                          <a:cs typeface="B Nazanin" panose="00000400000000000000" pitchFamily="2" charset="-78"/>
                        </a:rPr>
                        <a:t>توسعه و تجهیز و نوسازی شبکه آبرسانی روستایی (آب آشامیدنی)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CC99"/>
                    </a:solidFill>
                  </a:tcPr>
                </a:tc>
                <a:tc>
                  <a:txBody>
                    <a:bodyPr/>
                    <a:lstStyle/>
                    <a:p>
                      <a:pPr marL="0" marR="0" indent="0" algn="ctr" defTabSz="914400" rtl="1" eaLnBrk="1" fontAlgn="auto" latinLnBrk="0" hangingPunct="1">
                        <a:lnSpc>
                          <a:spcPct val="107000"/>
                        </a:lnSpc>
                        <a:spcBef>
                          <a:spcPts val="0"/>
                        </a:spcBef>
                        <a:spcAft>
                          <a:spcPts val="0"/>
                        </a:spcAft>
                        <a:buClrTx/>
                        <a:buSzTx/>
                        <a:buFontTx/>
                        <a:buNone/>
                        <a:tabLst/>
                        <a:defRPr/>
                      </a:pPr>
                      <a:r>
                        <a:rPr lang="fa-IR" sz="1100" dirty="0" smtClean="0">
                          <a:effectLst/>
                          <a:cs typeface="B Nazanin" panose="00000400000000000000" pitchFamily="2" charset="-78"/>
                        </a:rPr>
                        <a:t>‌فصل توسعه و خدمات شهري، روستايي و عشايری</a:t>
                      </a:r>
                      <a:r>
                        <a:rPr lang="fa-IR"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indent="0" algn="ctr" defTabSz="914400" rtl="1" eaLnBrk="1" fontAlgn="auto" latinLnBrk="0" hangingPunct="1">
                        <a:lnSpc>
                          <a:spcPct val="107000"/>
                        </a:lnSpc>
                        <a:spcBef>
                          <a:spcPts val="0"/>
                        </a:spcBef>
                        <a:spcAft>
                          <a:spcPts val="0"/>
                        </a:spcAft>
                        <a:buClrTx/>
                        <a:buSzTx/>
                        <a:buFontTx/>
                        <a:buNone/>
                        <a:tabLst/>
                        <a:defRPr/>
                      </a:pPr>
                      <a:r>
                        <a:rPr lang="ar-SA" sz="1100" dirty="0" smtClean="0">
                          <a:effectLst/>
                          <a:cs typeface="B Nazanin" panose="00000400000000000000" pitchFamily="2" charset="-78"/>
                        </a:rPr>
                        <a:t>روستاهای فاقد</a:t>
                      </a:r>
                      <a:endParaRPr lang="en-US" sz="1100" dirty="0" smtClean="0">
                        <a:effectLst/>
                        <a:latin typeface="Calibri" panose="020F0502020204030204" pitchFamily="34" charset="0"/>
                        <a:ea typeface="Calibri" panose="020F0502020204030204" pitchFamily="34" charset="0"/>
                        <a:cs typeface="B Nazanin" panose="00000400000000000000" pitchFamily="2" charset="-78"/>
                      </a:endParaRPr>
                    </a:p>
                    <a:p>
                      <a:pPr marL="0" marR="0" algn="ctr" rtl="1">
                        <a:lnSpc>
                          <a:spcPct val="107000"/>
                        </a:lnSpc>
                        <a:spcBef>
                          <a:spcPts val="0"/>
                        </a:spcBef>
                        <a:spcAft>
                          <a:spcPts val="0"/>
                        </a:spcAft>
                      </a:pPr>
                      <a:r>
                        <a:rPr lang="ar-SA"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228684">
                <a:tc>
                  <a:txBody>
                    <a:bodyPr/>
                    <a:lstStyle/>
                    <a:p>
                      <a:pPr marL="0" marR="0" algn="r" rtl="1">
                        <a:lnSpc>
                          <a:spcPct val="107000"/>
                        </a:lnSpc>
                        <a:spcBef>
                          <a:spcPts val="0"/>
                        </a:spcBef>
                        <a:spcAft>
                          <a:spcPts val="800"/>
                        </a:spcAft>
                      </a:pPr>
                      <a:r>
                        <a:rPr lang="fa-IR" sz="1100">
                          <a:effectLst/>
                          <a:cs typeface="B Nazanin" panose="00000400000000000000" pitchFamily="2" charset="-78"/>
                        </a:rPr>
                        <a:t>روش های نوین ابیاری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CC99"/>
                    </a:solidFill>
                  </a:tcPr>
                </a:tc>
                <a:tc>
                  <a:txBody>
                    <a:bodyPr/>
                    <a:lstStyle/>
                    <a:p>
                      <a:pPr marL="0" marR="0" algn="ctr" rtl="1">
                        <a:lnSpc>
                          <a:spcPct val="107000"/>
                        </a:lnSpc>
                        <a:spcBef>
                          <a:spcPts val="0"/>
                        </a:spcBef>
                        <a:spcAft>
                          <a:spcPts val="0"/>
                        </a:spcAft>
                      </a:pPr>
                      <a:r>
                        <a:rPr lang="fa-IR" sz="1100" smtClean="0">
                          <a:effectLst/>
                          <a:cs typeface="B Nazanin" panose="00000400000000000000" pitchFamily="2" charset="-78"/>
                        </a:rPr>
                        <a:t>‌فصل توسعه و خدمات شهري، روستايي و عشايري</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228684">
                <a:tc>
                  <a:txBody>
                    <a:bodyPr/>
                    <a:lstStyle/>
                    <a:p>
                      <a:pPr marL="0" marR="0" algn="r" rtl="1">
                        <a:lnSpc>
                          <a:spcPct val="107000"/>
                        </a:lnSpc>
                        <a:spcBef>
                          <a:spcPts val="0"/>
                        </a:spcBef>
                        <a:spcAft>
                          <a:spcPts val="800"/>
                        </a:spcAft>
                      </a:pPr>
                      <a:r>
                        <a:rPr lang="fa-IR" sz="1100">
                          <a:effectLst/>
                          <a:cs typeface="B Nazanin" panose="00000400000000000000" pitchFamily="2" charset="-78"/>
                        </a:rPr>
                        <a:t>دسترسی به راه های اسفالته</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CC99"/>
                    </a:solidFill>
                  </a:tcPr>
                </a:tc>
                <a:tc>
                  <a:txBody>
                    <a:bodyPr/>
                    <a:lstStyle/>
                    <a:p>
                      <a:pPr marL="0" marR="0" algn="ctr" rtl="1">
                        <a:lnSpc>
                          <a:spcPct val="107000"/>
                        </a:lnSpc>
                        <a:spcBef>
                          <a:spcPts val="0"/>
                        </a:spcBef>
                        <a:spcAft>
                          <a:spcPts val="0"/>
                        </a:spcAft>
                      </a:pPr>
                      <a:r>
                        <a:rPr lang="fa-IR" sz="1100" smtClean="0">
                          <a:effectLst/>
                          <a:cs typeface="B Nazanin" panose="00000400000000000000" pitchFamily="2" charset="-78"/>
                        </a:rPr>
                        <a:t>‌فصل توسعه و خدمات شهري، روستايي و عشايري</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228684">
                <a:tc>
                  <a:txBody>
                    <a:bodyPr/>
                    <a:lstStyle/>
                    <a:p>
                      <a:pPr marL="0" marR="0" algn="r" rtl="1">
                        <a:lnSpc>
                          <a:spcPct val="107000"/>
                        </a:lnSpc>
                        <a:spcBef>
                          <a:spcPts val="0"/>
                        </a:spcBef>
                        <a:spcAft>
                          <a:spcPts val="800"/>
                        </a:spcAft>
                      </a:pPr>
                      <a:r>
                        <a:rPr lang="fa-IR" sz="1100">
                          <a:effectLst/>
                          <a:cs typeface="B Nazanin" panose="00000400000000000000" pitchFamily="2" charset="-78"/>
                        </a:rPr>
                        <a:t>تکمیل پروژه های سد سازی و نیمه کاره</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b">
                    <a:solidFill>
                      <a:srgbClr val="FFCC99"/>
                    </a:solidFill>
                  </a:tcPr>
                </a:tc>
                <a:tc>
                  <a:txBody>
                    <a:bodyPr/>
                    <a:lstStyle/>
                    <a:p>
                      <a:pPr marL="0" marR="0" algn="ctr" rtl="1">
                        <a:lnSpc>
                          <a:spcPct val="107000"/>
                        </a:lnSpc>
                        <a:spcBef>
                          <a:spcPts val="0"/>
                        </a:spcBef>
                        <a:spcAft>
                          <a:spcPts val="0"/>
                        </a:spcAft>
                      </a:pPr>
                      <a:r>
                        <a:rPr lang="fa-IR" sz="1100" dirty="0" smtClean="0">
                          <a:effectLst/>
                          <a:cs typeface="B Nazanin" panose="00000400000000000000" pitchFamily="2" charset="-78"/>
                        </a:rPr>
                        <a:t>‌فصل توسعه و خدمات شهري، روستايي و عشايري</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dirty="0">
                          <a:effectLst/>
                          <a:cs typeface="B Nazanin" panose="00000400000000000000" pitchFamily="2" charset="-78"/>
                        </a:rPr>
                        <a:t> </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 </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ت</a:t>
                      </a:r>
                      <a:r>
                        <a:rPr lang="fa-IR" sz="1100">
                          <a:effectLst/>
                          <a:cs typeface="B Nazanin" panose="00000400000000000000" pitchFamily="2" charset="-78"/>
                        </a:rPr>
                        <a:t>أ</a:t>
                      </a:r>
                      <a:r>
                        <a:rPr lang="ar-SA" sz="1100">
                          <a:effectLst/>
                          <a:cs typeface="B Nazanin" panose="00000400000000000000" pitchFamily="2" charset="-78"/>
                        </a:rPr>
                        <a:t>سیس خانه بهداشت در روستاهای فاقد خانه بهداشت</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fa-IR" sz="1100">
                          <a:effectLst/>
                          <a:cs typeface="B Nazanin" panose="00000400000000000000" pitchFamily="2" charset="-78"/>
                        </a:rPr>
                        <a:t>‌فصل توسعه و خدمات شهري، روستايي و عشايري</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روستاهای فاقد</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دانشگاه علوم پزشکی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ساماندهی رودخانه و مقاوم‌سازی تعداد</a:t>
                      </a:r>
                      <a:r>
                        <a:rPr lang="en-US" sz="1100">
                          <a:effectLst/>
                          <a:cs typeface="B Nazanin" panose="00000400000000000000" pitchFamily="2" charset="-78"/>
                        </a:rPr>
                        <a:t>  </a:t>
                      </a:r>
                      <a:r>
                        <a:rPr lang="ar-SA" sz="1100">
                          <a:effectLst/>
                          <a:cs typeface="B Nazanin" panose="00000400000000000000" pitchFamily="2" charset="-78"/>
                        </a:rPr>
                        <a:t>روستای بخش در مقابل سیلاب</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fa-IR" sz="1100">
                          <a:effectLst/>
                          <a:cs typeface="B Nazanin" panose="00000400000000000000" pitchFamily="2" charset="-78"/>
                        </a:rPr>
                        <a:t>‌فصل منابع آب</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روستاهای در معرض خطر سیل</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آب منطقه‌ای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457367">
                <a:tc>
                  <a:txBody>
                    <a:bodyPr/>
                    <a:lstStyle/>
                    <a:p>
                      <a:pPr marL="0" marR="0" algn="justLow" rtl="1">
                        <a:lnSpc>
                          <a:spcPct val="107000"/>
                        </a:lnSpc>
                        <a:spcBef>
                          <a:spcPts val="0"/>
                        </a:spcBef>
                        <a:spcAft>
                          <a:spcPts val="0"/>
                        </a:spcAft>
                      </a:pPr>
                      <a:r>
                        <a:rPr lang="ar-SA" sz="1100">
                          <a:effectLst/>
                          <a:cs typeface="B Nazanin" panose="00000400000000000000" pitchFamily="2" charset="-78"/>
                        </a:rPr>
                        <a:t>نوسازی، بهسازی و تجهیز امکانات آموزشی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fa-IR" sz="1100">
                          <a:effectLst/>
                          <a:cs typeface="B Nazanin" panose="00000400000000000000" pitchFamily="2" charset="-78"/>
                        </a:rPr>
                        <a:t>‌فصل آموزش و پرورش عمومي</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a:effectLst/>
                          <a:cs typeface="B Nazanin" panose="00000400000000000000" pitchFamily="2" charset="-78"/>
                        </a:rPr>
                        <a:t>روستاهای کمبود خدمات آموزشی</a:t>
                      </a:r>
                      <a:endParaRPr lang="en-US" sz="11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100" dirty="0">
                          <a:effectLst/>
                          <a:cs typeface="B Nazanin" panose="00000400000000000000" pitchFamily="2" charset="-78"/>
                        </a:rPr>
                        <a:t>آموزش و پرورش</a:t>
                      </a:r>
                      <a:endParaRPr lang="en-US" sz="11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bl>
          </a:graphicData>
        </a:graphic>
      </p:graphicFrame>
      <p:sp>
        <p:nvSpPr>
          <p:cNvPr id="6" name="Rectangle 5"/>
          <p:cNvSpPr/>
          <p:nvPr/>
        </p:nvSpPr>
        <p:spPr>
          <a:xfrm>
            <a:off x="5504029" y="182826"/>
            <a:ext cx="332174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پروژه‌های عمرانی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490339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extBox 3"/>
          <p:cNvSpPr txBox="1"/>
          <p:nvPr/>
        </p:nvSpPr>
        <p:spPr>
          <a:xfrm>
            <a:off x="2961932" y="2013091"/>
            <a:ext cx="3156633" cy="1446550"/>
          </a:xfrm>
          <a:prstGeom prst="rect">
            <a:avLst/>
          </a:prstGeom>
          <a:noFill/>
        </p:spPr>
        <p:txBody>
          <a:bodyPr wrap="none" rtlCol="0">
            <a:spAutoFit/>
          </a:bodyPr>
          <a:lstStyle/>
          <a:p>
            <a:r>
              <a:rPr lang="fa-IR"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با تشکر</a:t>
            </a:r>
            <a:endParaRPr lang="en-US"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261101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itle 1"/>
          <p:cNvSpPr txBox="1">
            <a:spLocks/>
          </p:cNvSpPr>
          <p:nvPr/>
        </p:nvSpPr>
        <p:spPr>
          <a:xfrm>
            <a:off x="4302579" y="105131"/>
            <a:ext cx="4598988" cy="609600"/>
          </a:xfrm>
          <a:prstGeom prst="rect">
            <a:avLst/>
          </a:prstGeom>
          <a:noFill/>
        </p:spPr>
        <p:txBody>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algn="r">
              <a:defRPr/>
            </a:pPr>
            <a:r>
              <a:rPr lang="fa-IR" sz="3200" dirty="0" smtClean="0">
                <a:cs typeface="B Nazanin" panose="00000400000000000000" pitchFamily="2" charset="-78"/>
              </a:rPr>
              <a:t> </a:t>
            </a:r>
            <a:r>
              <a:rPr lang="fa-IR" sz="2177" b="1"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روش مطالعه و گرد آوری اطلاعات</a:t>
            </a:r>
            <a:r>
              <a:rPr lang="fa-IR" sz="3200" dirty="0" smtClean="0">
                <a:cs typeface="B Nazanin" panose="00000400000000000000" pitchFamily="2" charset="-78"/>
              </a:rPr>
              <a:t> </a:t>
            </a:r>
            <a:endParaRPr lang="en-US" sz="3200" dirty="0">
              <a:cs typeface="B Nazanin" panose="00000400000000000000" pitchFamily="2" charset="-78"/>
            </a:endParaRPr>
          </a:p>
        </p:txBody>
      </p:sp>
      <p:graphicFrame>
        <p:nvGraphicFramePr>
          <p:cNvPr id="5" name="Content Placeholder 4"/>
          <p:cNvGraphicFramePr>
            <a:graphicFrameLocks/>
          </p:cNvGraphicFramePr>
          <p:nvPr>
            <p:extLst/>
          </p:nvPr>
        </p:nvGraphicFramePr>
        <p:xfrm>
          <a:off x="1055914" y="2332393"/>
          <a:ext cx="7000649" cy="2555292"/>
        </p:xfrm>
        <a:graphic>
          <a:graphicData uri="http://schemas.openxmlformats.org/drawingml/2006/table">
            <a:tbl>
              <a:tblPr rtl="1" firstRow="1" firstCol="1" bandRow="1"/>
              <a:tblGrid>
                <a:gridCol w="3393276">
                  <a:extLst>
                    <a:ext uri="{9D8B030D-6E8A-4147-A177-3AD203B41FA5}"/>
                  </a:extLst>
                </a:gridCol>
                <a:gridCol w="3607373">
                  <a:extLst>
                    <a:ext uri="{9D8B030D-6E8A-4147-A177-3AD203B41FA5}"/>
                  </a:extLst>
                </a:gridCol>
              </a:tblGrid>
              <a:tr h="450469">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کتابخانه‌ای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میدانی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2104823">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کتاب‌های و مقاله‌های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طرح‌های فرادست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استعلام از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سایت‌های اینترنتی رسمی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خبرگزاری‌های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سرشماری‌های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آمارنامه‌ها</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گزارش­های سازمان­های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لایه‌های اطلاعات جغرافیایی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بازدید میدانی از محل (مشاهده شخصی / تهیه تصویر)</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پرسشنامه‌های روستایی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تشکیل کارگاه‌های مشارکتی (بحث‌های گروهی)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مصاحبه‌های فردی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
        <p:nvSpPr>
          <p:cNvPr id="6" name="TextBox 5"/>
          <p:cNvSpPr txBox="1"/>
          <p:nvPr/>
        </p:nvSpPr>
        <p:spPr>
          <a:xfrm>
            <a:off x="542130" y="1111606"/>
            <a:ext cx="7996238" cy="738664"/>
          </a:xfrm>
          <a:prstGeom prst="rect">
            <a:avLst/>
          </a:prstGeom>
          <a:solidFill>
            <a:schemeClr val="accent1">
              <a:lumMod val="40000"/>
              <a:lumOff val="60000"/>
            </a:schemeClr>
          </a:solidFill>
          <a:ln>
            <a:solidFill>
              <a:schemeClr val="accent1"/>
            </a:solidFill>
          </a:ln>
        </p:spPr>
        <p:txBody>
          <a:bodyPr>
            <a:spAutoFit/>
          </a:bodyPr>
          <a:lstStyle/>
          <a:p>
            <a:pPr algn="just" rtl="1">
              <a:defRPr/>
            </a:pPr>
            <a:r>
              <a:rPr lang="ar-SA" sz="1400" b="1" dirty="0">
                <a:solidFill>
                  <a:schemeClr val="bg2">
                    <a:lumMod val="10000"/>
                  </a:schemeClr>
                </a:solidFill>
                <a:cs typeface="B Nazanin" panose="00000400000000000000" pitchFamily="2" charset="-78"/>
              </a:rPr>
              <a:t>طور کلی روش‌های گردآوری اطلاعات به دو طبقه  تقسیم می‌شود: روش‌های کتابخانه‌ای، و روش‌های میدانی </a:t>
            </a:r>
            <a:endParaRPr lang="fa-IR" sz="1400" b="1" dirty="0">
              <a:solidFill>
                <a:schemeClr val="bg2">
                  <a:lumMod val="10000"/>
                </a:schemeClr>
              </a:solidFill>
              <a:cs typeface="B Nazanin" panose="00000400000000000000" pitchFamily="2" charset="-78"/>
            </a:endParaRPr>
          </a:p>
          <a:p>
            <a:pPr algn="just" rtl="1">
              <a:defRPr/>
            </a:pPr>
            <a:r>
              <a:rPr lang="ar-SA" sz="1400" b="1" dirty="0">
                <a:solidFill>
                  <a:schemeClr val="bg2">
                    <a:lumMod val="10000"/>
                  </a:schemeClr>
                </a:solidFill>
                <a:cs typeface="B Nazanin" panose="00000400000000000000" pitchFamily="2" charset="-78"/>
              </a:rPr>
              <a:t>با نگاهی به جدول 4 نوع ابزار برای گردآوردی اطلاعات کتابخانه‌ای و میدانی قابل تشخیص است. اسناد و مدارک، مشاهده، پرسشنامه و مصاحبه ابزارهای اصلی برای جمع آوری اطلاعات در طرح است</a:t>
            </a:r>
            <a:r>
              <a:rPr lang="fa-IR" sz="1400" b="1" dirty="0">
                <a:solidFill>
                  <a:schemeClr val="bg2">
                    <a:lumMod val="10000"/>
                  </a:schemeClr>
                </a:solidFill>
                <a:cs typeface="B Nazanin" panose="00000400000000000000" pitchFamily="2" charset="-78"/>
              </a:rPr>
              <a:t>.</a:t>
            </a:r>
            <a:endParaRPr lang="en-US" sz="1400" b="1" dirty="0">
              <a:solidFill>
                <a:schemeClr val="bg2">
                  <a:lumMod val="10000"/>
                </a:schemeClr>
              </a:solidFill>
              <a:cs typeface="B Nazanin" panose="00000400000000000000" pitchFamily="2" charset="-78"/>
            </a:endParaRPr>
          </a:p>
        </p:txBody>
      </p:sp>
    </p:spTree>
    <p:extLst>
      <p:ext uri="{BB962C8B-B14F-4D97-AF65-F5344CB8AC3E}">
        <p14:creationId xmlns:p14="http://schemas.microsoft.com/office/powerpoint/2010/main" val="2318623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1761301" y="180120"/>
            <a:ext cx="7274748" cy="461665"/>
          </a:xfrm>
          <a:prstGeom prst="rect">
            <a:avLst/>
          </a:prstGeom>
          <a:noFill/>
        </p:spPr>
        <p:txBody>
          <a:bodyPr wrap="none">
            <a:spAutoFit/>
          </a:bodyPr>
          <a:lstStyle/>
          <a:p>
            <a:pPr>
              <a:defRPr/>
            </a:pPr>
            <a:r>
              <a:rPr lang="ar-SA" b="1" dirty="0">
                <a:ln w="1905"/>
                <a:solidFill>
                  <a:srgbClr val="95651F"/>
                </a:solidFill>
                <a:effectLst>
                  <a:innerShdw blurRad="69850" dist="43180" dir="5400000">
                    <a:srgbClr val="000000">
                      <a:alpha val="65000"/>
                    </a:srgbClr>
                  </a:innerShdw>
                </a:effectLst>
                <a:cs typeface="B Titr" panose="00000700000000000000" pitchFamily="2" charset="-78"/>
              </a:rPr>
              <a:t>پارادایم‌های موثر بر برنامه ریزی فضایی و ارتباط با نظریه سیستم‌ها</a:t>
            </a:r>
            <a:endParaRPr lang="fa-IR"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graphicFrame>
        <p:nvGraphicFramePr>
          <p:cNvPr id="5" name="Table 4"/>
          <p:cNvGraphicFramePr>
            <a:graphicFrameLocks noGrp="1"/>
          </p:cNvGraphicFramePr>
          <p:nvPr/>
        </p:nvGraphicFramePr>
        <p:xfrm>
          <a:off x="873125" y="1443038"/>
          <a:ext cx="7315200" cy="4214811"/>
        </p:xfrm>
        <a:graphic>
          <a:graphicData uri="http://schemas.openxmlformats.org/drawingml/2006/table">
            <a:tbl>
              <a:tblPr rtl="1" firstRow="1" firstCol="1" bandRow="1">
                <a:tableStyleId>{C4B1156A-380E-4F78-BDF5-A606A8083BF9}</a:tableStyleId>
              </a:tblPr>
              <a:tblGrid>
                <a:gridCol w="2554120">
                  <a:extLst>
                    <a:ext uri="{9D8B030D-6E8A-4147-A177-3AD203B41FA5}">
                      <a16:colId xmlns:a16="http://schemas.microsoft.com/office/drawing/2014/main" xmlns="" val="20000"/>
                    </a:ext>
                  </a:extLst>
                </a:gridCol>
                <a:gridCol w="4761080">
                  <a:extLst>
                    <a:ext uri="{9D8B030D-6E8A-4147-A177-3AD203B41FA5}">
                      <a16:colId xmlns:a16="http://schemas.microsoft.com/office/drawing/2014/main" xmlns="" val="20001"/>
                    </a:ext>
                  </a:extLst>
                </a:gridCol>
              </a:tblGrid>
              <a:tr h="353889">
                <a:tc>
                  <a:txBody>
                    <a:bodyPr/>
                    <a:lstStyle/>
                    <a:p>
                      <a:pPr algn="ctr" rtl="1">
                        <a:lnSpc>
                          <a:spcPct val="115000"/>
                        </a:lnSpc>
                        <a:spcAft>
                          <a:spcPts val="0"/>
                        </a:spcAft>
                      </a:pPr>
                      <a:r>
                        <a:rPr lang="ar-SA" sz="1400" dirty="0">
                          <a:effectLst/>
                          <a:cs typeface="B Nazanin" panose="00000400000000000000" pitchFamily="2" charset="-78"/>
                        </a:rPr>
                        <a:t>نظریه</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tc>
                  <a:txBody>
                    <a:bodyPr/>
                    <a:lstStyle/>
                    <a:p>
                      <a:pPr algn="ctr" rtl="1">
                        <a:lnSpc>
                          <a:spcPct val="115000"/>
                        </a:lnSpc>
                        <a:spcAft>
                          <a:spcPts val="0"/>
                        </a:spcAft>
                      </a:pPr>
                      <a:r>
                        <a:rPr lang="ar-SA" sz="1400" dirty="0">
                          <a:effectLst/>
                          <a:cs typeface="B Nazanin" panose="00000400000000000000" pitchFamily="2" charset="-78"/>
                        </a:rPr>
                        <a:t>ارتباط با نظریه سیستم‌ها</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0"/>
                  </a:ext>
                </a:extLst>
              </a:tr>
              <a:tr h="1484970">
                <a:tc>
                  <a:txBody>
                    <a:bodyPr/>
                    <a:lstStyle/>
                    <a:p>
                      <a:pPr algn="ctr" rtl="1">
                        <a:lnSpc>
                          <a:spcPct val="115000"/>
                        </a:lnSpc>
                        <a:spcAft>
                          <a:spcPts val="0"/>
                        </a:spcAft>
                      </a:pPr>
                      <a:r>
                        <a:rPr lang="ar-SA" sz="1400">
                          <a:effectLst/>
                          <a:cs typeface="B Nazanin" panose="00000400000000000000" pitchFamily="2" charset="-78"/>
                        </a:rPr>
                        <a:t>راهبرد شبکه منطقه‌ای داگلاس</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 پیوندهای روستایی – شهری و وابستگیهای متقابل مابین آنها،</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ماهیت چند بخشی توسعه</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خوشه‌هایی از سکونتگاههای مختلف</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شبکه پیوندهای افقی بین مراکز زیست و فعالیت </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هدف: دستیابی به الگوی متعادل توسعه فضایی</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1"/>
                  </a:ext>
                </a:extLst>
              </a:tr>
              <a:tr h="593988">
                <a:tc>
                  <a:txBody>
                    <a:bodyPr/>
                    <a:lstStyle/>
                    <a:p>
                      <a:pPr algn="ctr" rtl="1">
                        <a:lnSpc>
                          <a:spcPct val="115000"/>
                        </a:lnSpc>
                        <a:spcAft>
                          <a:spcPts val="0"/>
                        </a:spcAft>
                      </a:pPr>
                      <a:r>
                        <a:rPr lang="ar-SA" sz="1400">
                          <a:effectLst/>
                          <a:cs typeface="B Nazanin" panose="00000400000000000000" pitchFamily="2" charset="-78"/>
                        </a:rPr>
                        <a:t>پویش ساختاری - کارکردی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پویش در داخل یک نظام / سیستم تعریف شده است و اصول اصلی نظریه سیستم‌ها کاملا مشهود است.</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2"/>
                  </a:ext>
                </a:extLst>
              </a:tr>
              <a:tr h="593988">
                <a:tc>
                  <a:txBody>
                    <a:bodyPr/>
                    <a:lstStyle/>
                    <a:p>
                      <a:pPr algn="ctr" rtl="1">
                        <a:lnSpc>
                          <a:spcPct val="115000"/>
                        </a:lnSpc>
                        <a:spcAft>
                          <a:spcPts val="0"/>
                        </a:spcAft>
                      </a:pPr>
                      <a:r>
                        <a:rPr lang="ar-SA" sz="1400">
                          <a:effectLst/>
                          <a:cs typeface="B Nazanin" panose="00000400000000000000" pitchFamily="2" charset="-78"/>
                        </a:rPr>
                        <a:t>توسعه پایدار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عملکرد متقابل حوزه‌های اقتصادی، اجتماعی و زیست محیطی در داخل یک سیستم و نگاه سیستمی اتقاق می‌افتد.</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3"/>
                  </a:ext>
                </a:extLst>
              </a:tr>
              <a:tr h="593988">
                <a:tc>
                  <a:txBody>
                    <a:bodyPr/>
                    <a:lstStyle/>
                    <a:p>
                      <a:pPr algn="ctr" rtl="1">
                        <a:lnSpc>
                          <a:spcPct val="115000"/>
                        </a:lnSpc>
                        <a:spcAft>
                          <a:spcPts val="0"/>
                        </a:spcAft>
                      </a:pPr>
                      <a:r>
                        <a:rPr lang="ar-SA" sz="1400">
                          <a:effectLst/>
                          <a:cs typeface="B Nazanin" panose="00000400000000000000" pitchFamily="2" charset="-78"/>
                        </a:rPr>
                        <a:t>زنجیره ارزش و مدل الماس پورتر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توجه به اجزاء سیستم: ورودی‌ها، خروجی‌ها، پردازش، فرایند تبدیل ورودی به خروجی‌ها و...</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4"/>
                  </a:ext>
                </a:extLst>
              </a:tr>
              <a:tr h="593988">
                <a:tc>
                  <a:txBody>
                    <a:bodyPr/>
                    <a:lstStyle/>
                    <a:p>
                      <a:pPr algn="ctr" rtl="1">
                        <a:lnSpc>
                          <a:spcPct val="115000"/>
                        </a:lnSpc>
                        <a:spcAft>
                          <a:spcPts val="0"/>
                        </a:spcAft>
                      </a:pPr>
                      <a:r>
                        <a:rPr lang="ar-SA" sz="1400">
                          <a:effectLst/>
                          <a:cs typeface="B Nazanin" panose="00000400000000000000" pitchFamily="2" charset="-78"/>
                        </a:rPr>
                        <a:t>نظریه‌های مشارکت مردمی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توجه به تعاملات میان اجزا سیستم که در تعیین رفتار یک سیستم از خود اجزا مهمتر است.</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315968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452177" y="220763"/>
            <a:ext cx="4176143" cy="400110"/>
          </a:xfrm>
          <a:prstGeom prst="rect">
            <a:avLst/>
          </a:prstGeom>
          <a:solidFill>
            <a:schemeClr val="bg1">
              <a:lumMod val="95000"/>
            </a:schemeClr>
          </a:solidFill>
        </p:spPr>
        <p:txBody>
          <a:bodyPr wrap="none">
            <a:spAutoFit/>
          </a:bodyPr>
          <a:lstStyle/>
          <a:p>
            <a:pPr>
              <a:defRPr/>
            </a:pPr>
            <a:r>
              <a:rPr lang="ar-SA"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rPr>
              <a:t>فرایند برنامه‌ریزی طرح منظومه توسعه پایدار</a:t>
            </a:r>
            <a:endParaRPr lang="fa-IR"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7390" t="4411" r="17024" b="8235"/>
          <a:stretch>
            <a:fillRect/>
          </a:stretch>
        </p:blipFill>
        <p:spPr bwMode="auto">
          <a:xfrm>
            <a:off x="1019855" y="961708"/>
            <a:ext cx="6567487"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83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a:picLocks noChangeAspect="1"/>
          </p:cNvPicPr>
          <p:nvPr/>
        </p:nvPicPr>
        <p:blipFill>
          <a:blip r:embed="rId2"/>
          <a:stretch>
            <a:fillRect/>
          </a:stretch>
        </p:blipFill>
        <p:spPr>
          <a:xfrm>
            <a:off x="200495" y="695459"/>
            <a:ext cx="8835554" cy="5401334"/>
          </a:xfrm>
          <a:prstGeom prst="rect">
            <a:avLst/>
          </a:prstGeom>
        </p:spPr>
      </p:pic>
      <p:sp>
        <p:nvSpPr>
          <p:cNvPr id="5" name="Rectangle 4"/>
          <p:cNvSpPr/>
          <p:nvPr/>
        </p:nvSpPr>
        <p:spPr>
          <a:xfrm>
            <a:off x="3226157" y="811215"/>
            <a:ext cx="3702677" cy="1200329"/>
          </a:xfrm>
          <a:prstGeom prst="rect">
            <a:avLst/>
          </a:prstGeom>
        </p:spPr>
        <p:txBody>
          <a:bodyPr wrap="square">
            <a:spAutoFit/>
          </a:bodyPr>
          <a:lstStyle/>
          <a:p>
            <a:pPr algn="ctr" rtl="1"/>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شناسایی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مسائل</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کلیدی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منظومه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از</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نگاه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جامعه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endParaRPr lang="fa-IR" b="1" dirty="0" smtClean="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endParaRPr>
          </a:p>
          <a:p>
            <a:pPr algn="ctr" rtl="1"/>
            <a:r>
              <a:rPr lang="ar-SA" b="1" dirty="0" smtClean="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محلی</a:t>
            </a:r>
            <a:endParaRPr lang="en-US" b="1" dirty="0">
              <a:ln w="12700">
                <a:solidFill>
                  <a:sysClr val="windowText" lastClr="000000"/>
                </a:solidFill>
                <a:prstDash val="solid"/>
              </a:ln>
              <a:solidFill>
                <a:srgbClr val="95651F"/>
              </a:solidFill>
              <a:effectLst>
                <a:innerShdw blurRad="177800">
                  <a:schemeClr val="accent3">
                    <a:lumMod val="50000"/>
                  </a:schemeClr>
                </a:innerShdw>
              </a:effectLst>
              <a:cs typeface="B Titr" panose="00000700000000000000" pitchFamily="2" charset="-78"/>
            </a:endParaRPr>
          </a:p>
        </p:txBody>
      </p:sp>
      <p:sp>
        <p:nvSpPr>
          <p:cNvPr id="6" name="Rectangle 5"/>
          <p:cNvSpPr/>
          <p:nvPr/>
        </p:nvSpPr>
        <p:spPr>
          <a:xfrm>
            <a:off x="2607971" y="4468078"/>
            <a:ext cx="1236371" cy="783869"/>
          </a:xfrm>
          <a:prstGeom prst="rect">
            <a:avLst/>
          </a:prstGeom>
          <a:solidFill>
            <a:srgbClr val="92D050"/>
          </a:solidFill>
        </p:spPr>
        <p:txBody>
          <a:bodyPr wrap="square">
            <a:spAutoFit/>
          </a:bodyPr>
          <a:lstStyle/>
          <a:p>
            <a:pPr algn="ctr" rtl="1">
              <a:lnSpc>
                <a:spcPct val="107000"/>
              </a:lnSpc>
              <a:spcAft>
                <a:spcPts val="0"/>
              </a:spcAft>
            </a:pPr>
            <a:r>
              <a:rPr lang="ar-SA"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تشکیل کارگروه‌های </a:t>
            </a:r>
            <a:r>
              <a:rPr lang="ar-SA"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مشارکتی</a:t>
            </a:r>
            <a:r>
              <a:rPr lang="fa-IR"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 </a:t>
            </a:r>
            <a:r>
              <a:rPr lang="en-US"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PRA</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3624208" y="5142449"/>
            <a:ext cx="1493950" cy="738664"/>
          </a:xfrm>
          <a:prstGeom prst="rect">
            <a:avLst/>
          </a:prstGeom>
        </p:spPr>
        <p:txBody>
          <a:bodyPr wrap="square">
            <a:spAutoFit/>
          </a:bodyPr>
          <a:lstStyle/>
          <a:p>
            <a:pPr algn="ctr"/>
            <a:r>
              <a:rPr lang="ar-SA" sz="1400" b="1" dirty="0">
                <a:ln w="1905"/>
                <a:solidFill>
                  <a:srgbClr val="C00000"/>
                </a:solidFill>
                <a:effectLst>
                  <a:innerShdw blurRad="69850" dist="43180" dir="5400000">
                    <a:srgbClr val="000000">
                      <a:alpha val="65000"/>
                    </a:srgbClr>
                  </a:innerShdw>
                </a:effectLst>
                <a:cs typeface="B Nazanin" panose="00000400000000000000" pitchFamily="2" charset="-78"/>
              </a:rPr>
              <a:t>منتخبین مردم، نخبگان و ریش سفیدان </a:t>
            </a:r>
            <a:endParaRPr lang="en-US" sz="1400" b="1" dirty="0">
              <a:ln w="1905"/>
              <a:solidFill>
                <a:srgbClr val="C00000"/>
              </a:solidFill>
              <a:effectLst>
                <a:innerShdw blurRad="69850" dist="43180" dir="5400000">
                  <a:srgbClr val="000000">
                    <a:alpha val="65000"/>
                  </a:srgbClr>
                </a:innerShdw>
              </a:effectLst>
              <a:cs typeface="B Nazanin" panose="00000400000000000000" pitchFamily="2" charset="-78"/>
            </a:endParaRPr>
          </a:p>
        </p:txBody>
      </p:sp>
      <p:sp>
        <p:nvSpPr>
          <p:cNvPr id="8" name="Rectangle 7"/>
          <p:cNvSpPr/>
          <p:nvPr/>
        </p:nvSpPr>
        <p:spPr>
          <a:xfrm>
            <a:off x="965380" y="3733124"/>
            <a:ext cx="1381037" cy="954107"/>
          </a:xfrm>
          <a:prstGeom prst="rect">
            <a:avLst/>
          </a:prstGeom>
          <a:solidFill>
            <a:srgbClr val="92D050"/>
          </a:solidFill>
        </p:spPr>
        <p:txBody>
          <a:bodyPr wrap="square">
            <a:spAutoFit/>
          </a:bodyPr>
          <a:lstStyle/>
          <a:p>
            <a:pPr algn="ctr" rtl="1"/>
            <a:r>
              <a:rPr lang="ar-SA" sz="1400" b="1" dirty="0" smtClean="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جلسات </a:t>
            </a:r>
            <a:r>
              <a:rPr lang="ar-SA"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کارگروه تخصصی و بومی و حضور مسئولین اجرایی</a:t>
            </a:r>
            <a:endParaRPr lang="fa-IR"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endParaRPr>
          </a:p>
        </p:txBody>
      </p:sp>
      <p:sp>
        <p:nvSpPr>
          <p:cNvPr id="9" name="Rectangle 8"/>
          <p:cNvSpPr/>
          <p:nvPr/>
        </p:nvSpPr>
        <p:spPr>
          <a:xfrm>
            <a:off x="301965" y="4839631"/>
            <a:ext cx="1228592" cy="738664"/>
          </a:xfrm>
          <a:prstGeom prst="rect">
            <a:avLst/>
          </a:prstGeom>
        </p:spPr>
        <p:txBody>
          <a:bodyPr wrap="square">
            <a:spAutoFit/>
          </a:bodyPr>
          <a:lstStyle/>
          <a:p>
            <a:r>
              <a:rPr lang="fa-IR" sz="1400" b="1" dirty="0" smtClean="0">
                <a:ln w="1905"/>
                <a:solidFill>
                  <a:srgbClr val="C00000"/>
                </a:solidFill>
                <a:effectLst>
                  <a:innerShdw blurRad="69850" dist="43180" dir="5400000">
                    <a:srgbClr val="000000">
                      <a:alpha val="65000"/>
                    </a:srgbClr>
                  </a:innerShdw>
                </a:effectLst>
                <a:cs typeface="B Nazanin" panose="00000400000000000000" pitchFamily="2" charset="-78"/>
              </a:rPr>
              <a:t>فرمانداری، بخشداری، جهاد کشاورزی و ...</a:t>
            </a:r>
            <a:endParaRPr lang="en-US" sz="1400" b="1" dirty="0">
              <a:solidFill>
                <a:srgbClr val="C00000"/>
              </a:solidFill>
            </a:endParaRPr>
          </a:p>
        </p:txBody>
      </p:sp>
      <p:sp>
        <p:nvSpPr>
          <p:cNvPr id="10" name="Rectangle 9"/>
          <p:cNvSpPr/>
          <p:nvPr/>
        </p:nvSpPr>
        <p:spPr>
          <a:xfrm>
            <a:off x="2730320" y="2127030"/>
            <a:ext cx="991674" cy="738664"/>
          </a:xfrm>
          <a:prstGeom prst="rect">
            <a:avLst/>
          </a:prstGeom>
          <a:solidFill>
            <a:srgbClr val="92D050"/>
          </a:solidFill>
        </p:spPr>
        <p:txBody>
          <a:bodyPr wrap="square">
            <a:spAutoFit/>
          </a:bodyPr>
          <a:lstStyle/>
          <a:p>
            <a:pPr algn="ctr"/>
            <a:r>
              <a:rPr lang="ar-SA"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برگه احصا نظرات گروهی</a:t>
            </a:r>
            <a:endParaRPr lang="en-US" sz="1400" b="1" dirty="0">
              <a:solidFill>
                <a:schemeClr val="tx2">
                  <a:lumMod val="50000"/>
                </a:schemeClr>
              </a:solidFill>
              <a:cs typeface="B Nazanin" panose="00000400000000000000" pitchFamily="2" charset="-78"/>
            </a:endParaRPr>
          </a:p>
        </p:txBody>
      </p:sp>
      <p:sp>
        <p:nvSpPr>
          <p:cNvPr id="11" name="Rectangle 10"/>
          <p:cNvSpPr/>
          <p:nvPr/>
        </p:nvSpPr>
        <p:spPr>
          <a:xfrm>
            <a:off x="3767069" y="3300501"/>
            <a:ext cx="1061441" cy="662489"/>
          </a:xfrm>
          <a:prstGeom prst="rect">
            <a:avLst/>
          </a:prstGeom>
          <a:solidFill>
            <a:srgbClr val="92D050"/>
          </a:solidFill>
        </p:spPr>
        <p:txBody>
          <a:bodyPr wrap="square">
            <a:spAutoFit/>
          </a:bodyPr>
          <a:lstStyle/>
          <a:p>
            <a:pPr indent="-11430" algn="ctr" rtl="1">
              <a:lnSpc>
                <a:spcPct val="95000"/>
              </a:lnSpc>
              <a:spcAft>
                <a:spcPts val="0"/>
              </a:spcAft>
            </a:pPr>
            <a:r>
              <a:rPr lang="fa-IR"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ترسیم نقشه منابع روستا </a:t>
            </a:r>
            <a:endPar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indent="-11430" algn="ctr" rtl="1">
              <a:lnSpc>
                <a:spcPct val="95000"/>
              </a:lnSpc>
              <a:spcAft>
                <a:spcPts val="0"/>
              </a:spcAft>
            </a:pP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Rectangle 11"/>
          <p:cNvSpPr/>
          <p:nvPr/>
        </p:nvSpPr>
        <p:spPr>
          <a:xfrm>
            <a:off x="5025979" y="2151065"/>
            <a:ext cx="1053700" cy="523220"/>
          </a:xfrm>
          <a:prstGeom prst="rect">
            <a:avLst/>
          </a:prstGeom>
          <a:solidFill>
            <a:srgbClr val="92D050"/>
          </a:solidFill>
        </p:spPr>
        <p:txBody>
          <a:bodyPr wrap="square">
            <a:spAutoFit/>
          </a:bodyPr>
          <a:lstStyle/>
          <a:p>
            <a:pPr algn="ctr" rtl="1"/>
            <a:r>
              <a:rPr lang="ar-SA" sz="1400" b="1" dirty="0">
                <a:solidFill>
                  <a:schemeClr val="tx2">
                    <a:lumMod val="50000"/>
                  </a:schemeClr>
                </a:solidFill>
                <a:ea typeface="Times New Roman" panose="02020603050405020304" pitchFamily="18" charset="0"/>
                <a:cs typeface="B Nazanin" panose="00000400000000000000" pitchFamily="2" charset="-78"/>
              </a:rPr>
              <a:t>بازدیدهای میدانی</a:t>
            </a:r>
            <a:endParaRPr lang="en-US" sz="1200" b="1" dirty="0">
              <a:solidFill>
                <a:schemeClr val="tx2">
                  <a:lumMod val="50000"/>
                </a:schemeClr>
              </a:solidFill>
              <a:ea typeface="Times New Roman" panose="02020603050405020304" pitchFamily="18" charset="0"/>
              <a:cs typeface="B Nazanin" panose="00000400000000000000" pitchFamily="2" charset="-78"/>
            </a:endParaRPr>
          </a:p>
        </p:txBody>
      </p:sp>
      <p:sp>
        <p:nvSpPr>
          <p:cNvPr id="13" name="Rectangle 12"/>
          <p:cNvSpPr/>
          <p:nvPr/>
        </p:nvSpPr>
        <p:spPr>
          <a:xfrm>
            <a:off x="6603837" y="1392690"/>
            <a:ext cx="1248627" cy="835613"/>
          </a:xfrm>
          <a:prstGeom prst="rect">
            <a:avLst/>
          </a:prstGeom>
          <a:solidFill>
            <a:srgbClr val="92D050"/>
          </a:solidFill>
        </p:spPr>
        <p:txBody>
          <a:bodyPr wrap="square">
            <a:spAutoFit/>
          </a:bodyPr>
          <a:lstStyle/>
          <a:p>
            <a:pPr algn="ctr" rtl="1">
              <a:lnSpc>
                <a:spcPct val="115000"/>
              </a:lnSpc>
              <a:spcAft>
                <a:spcPts val="0"/>
              </a:spcAft>
            </a:pPr>
            <a:r>
              <a:rPr lang="fa-IR"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تحلیل مسائل کلیدی با  کد گذاری </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076" y="2390918"/>
            <a:ext cx="704321" cy="1186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832" y="2412675"/>
            <a:ext cx="793733"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18" y="2394004"/>
            <a:ext cx="864856"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r="3778"/>
          <a:stretch/>
        </p:blipFill>
        <p:spPr bwMode="auto">
          <a:xfrm>
            <a:off x="4649274" y="3898198"/>
            <a:ext cx="1722818" cy="1069603"/>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8"/>
          <a:srcRect l="68555" t="49086" b="8677"/>
          <a:stretch/>
        </p:blipFill>
        <p:spPr>
          <a:xfrm>
            <a:off x="5628328" y="2752993"/>
            <a:ext cx="1660239" cy="1095015"/>
          </a:xfrm>
          <a:prstGeom prst="rect">
            <a:avLst/>
          </a:prstGeom>
        </p:spPr>
      </p:pic>
      <p:pic>
        <p:nvPicPr>
          <p:cNvPr id="22" name="Picture 21"/>
          <p:cNvPicPr/>
          <p:nvPr/>
        </p:nvPicPr>
        <p:blipFill rotWithShape="1">
          <a:blip r:embed="rId9"/>
          <a:srcRect l="49080" b="57321"/>
          <a:stretch/>
        </p:blipFill>
        <p:spPr>
          <a:xfrm>
            <a:off x="6564963" y="3962990"/>
            <a:ext cx="1957589" cy="1203745"/>
          </a:xfrm>
          <a:prstGeom prst="rect">
            <a:avLst/>
          </a:prstGeom>
          <a:ln>
            <a:solidFill>
              <a:schemeClr val="bg1">
                <a:lumMod val="50000"/>
              </a:schemeClr>
            </a:solidFill>
          </a:ln>
        </p:spPr>
      </p:pic>
      <p:pic>
        <p:nvPicPr>
          <p:cNvPr id="23" name="Picture 22"/>
          <p:cNvPicPr/>
          <p:nvPr/>
        </p:nvPicPr>
        <p:blipFill rotWithShape="1">
          <a:blip r:embed="rId10" cstate="email">
            <a:extLst>
              <a:ext uri="{28A0092B-C50C-407E-A947-70E740481C1C}">
                <a14:useLocalDpi xmlns:a14="http://schemas.microsoft.com/office/drawing/2010/main" val="0"/>
              </a:ext>
            </a:extLst>
          </a:blip>
          <a:srcRect/>
          <a:stretch/>
        </p:blipFill>
        <p:spPr>
          <a:xfrm>
            <a:off x="4971200" y="5368950"/>
            <a:ext cx="2256951" cy="1325540"/>
          </a:xfrm>
          <a:prstGeom prst="rect">
            <a:avLst/>
          </a:prstGeom>
        </p:spPr>
      </p:pic>
      <p:pic>
        <p:nvPicPr>
          <p:cNvPr id="24" name="Picture 23"/>
          <p:cNvPicPr/>
          <p:nvPr/>
        </p:nvPicPr>
        <p:blipFill>
          <a:blip r:embed="rId11" cstate="print">
            <a:extLst>
              <a:ext uri="{28A0092B-C50C-407E-A947-70E740481C1C}">
                <a14:useLocalDpi xmlns:a14="http://schemas.microsoft.com/office/drawing/2010/main" val="0"/>
              </a:ext>
            </a:extLst>
          </a:blip>
          <a:stretch>
            <a:fillRect/>
          </a:stretch>
        </p:blipFill>
        <p:spPr>
          <a:xfrm>
            <a:off x="129658" y="5730695"/>
            <a:ext cx="1773992" cy="1075711"/>
          </a:xfrm>
          <a:prstGeom prst="rect">
            <a:avLst/>
          </a:prstGeom>
          <a:effectLst>
            <a:outerShdw blurRad="50800" dist="38100" dir="2700000" algn="tl" rotWithShape="0">
              <a:prstClr val="black">
                <a:alpha val="40000"/>
              </a:prstClr>
            </a:outerShdw>
          </a:effectLst>
        </p:spPr>
      </p:pic>
      <p:sp>
        <p:nvSpPr>
          <p:cNvPr id="25" name="Rectangle 24"/>
          <p:cNvSpPr/>
          <p:nvPr/>
        </p:nvSpPr>
        <p:spPr>
          <a:xfrm>
            <a:off x="7564641" y="2116222"/>
            <a:ext cx="1172117" cy="669414"/>
          </a:xfrm>
          <a:prstGeom prst="rect">
            <a:avLst/>
          </a:prstGeom>
        </p:spPr>
        <p:txBody>
          <a:bodyPr wrap="none">
            <a:spAutoFit/>
          </a:bodyPr>
          <a:lstStyle/>
          <a:p>
            <a:pPr algn="r" rtl="1"/>
            <a:r>
              <a:rPr lang="fa-IR" sz="125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اقتصاد، </a:t>
            </a:r>
            <a:r>
              <a:rPr lang="fa-IR" sz="1250" b="1" dirty="0" smtClean="0">
                <a:solidFill>
                  <a:schemeClr val="tx2">
                    <a:lumMod val="50000"/>
                  </a:schemeClr>
                </a:solidFill>
                <a:latin typeface="Tahoma" panose="020B0604030504040204" pitchFamily="34" charset="0"/>
                <a:cs typeface="B Nazanin" panose="00000400000000000000" pitchFamily="2" charset="-78"/>
              </a:rPr>
              <a:t>اجتماعی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زیست محیطی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کالبدی،گردشگری</a:t>
            </a:r>
            <a:endParaRPr lang="en-US" sz="1250" dirty="0"/>
          </a:p>
        </p:txBody>
      </p:sp>
      <p:sp>
        <p:nvSpPr>
          <p:cNvPr id="26" name="5-Point Star 25"/>
          <p:cNvSpPr/>
          <p:nvPr/>
        </p:nvSpPr>
        <p:spPr bwMode="auto">
          <a:xfrm>
            <a:off x="3599648" y="4377724"/>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7" name="5-Point Star 26"/>
          <p:cNvSpPr/>
          <p:nvPr/>
        </p:nvSpPr>
        <p:spPr bwMode="auto">
          <a:xfrm>
            <a:off x="2110145" y="369264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8" name="5-Point Star 27"/>
          <p:cNvSpPr/>
          <p:nvPr/>
        </p:nvSpPr>
        <p:spPr bwMode="auto">
          <a:xfrm>
            <a:off x="4644648" y="317865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9" name="5-Point Star 28"/>
          <p:cNvSpPr/>
          <p:nvPr/>
        </p:nvSpPr>
        <p:spPr bwMode="auto">
          <a:xfrm>
            <a:off x="3510776" y="2044511"/>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0" name="5-Point Star 29"/>
          <p:cNvSpPr/>
          <p:nvPr/>
        </p:nvSpPr>
        <p:spPr bwMode="auto">
          <a:xfrm>
            <a:off x="5868461" y="204451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1" name="5-Point Star 30"/>
          <p:cNvSpPr/>
          <p:nvPr/>
        </p:nvSpPr>
        <p:spPr bwMode="auto">
          <a:xfrm>
            <a:off x="7666910" y="1348645"/>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scene3d>
              <a:camera prst="orthographicFront"/>
              <a:lightRig rig="threePt" dir="t"/>
            </a:scene3d>
            <a:sp3d extrusionH="57150">
              <a:bevelT w="38100" h="38100" prst="relaxedInset"/>
            </a:sp3d>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780502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0E82A65-4B54-4952-A78E-40714C212443}" vid="{21E02C4D-C981-4ED5-9FAB-5890ECCB8F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3134</TotalTime>
  <Words>6609</Words>
  <Application>Microsoft Office PowerPoint</Application>
  <PresentationFormat>On-screen Show (4:3)</PresentationFormat>
  <Paragraphs>667</Paragraphs>
  <Slides>52</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SimSun</vt:lpstr>
      <vt:lpstr>Arial</vt:lpstr>
      <vt:lpstr>B Mitra</vt:lpstr>
      <vt:lpstr>B Nazanin</vt:lpstr>
      <vt:lpstr>B Titr</vt:lpstr>
      <vt:lpstr>B Yekan</vt:lpstr>
      <vt:lpstr>Calibri</vt:lpstr>
      <vt:lpstr>IranNastaliq</vt:lpstr>
      <vt:lpstr>irsans</vt:lpstr>
      <vt:lpstr>Sakkal Majalla</vt:lpstr>
      <vt:lpstr>Tahoma</vt:lpstr>
      <vt:lpstr>Times New Roman</vt:lpstr>
      <vt:lpstr>Verdana</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PARAND</cp:lastModifiedBy>
  <cp:revision>318</cp:revision>
  <dcterms:created xsi:type="dcterms:W3CDTF">2020-08-15T18:35:38Z</dcterms:created>
  <dcterms:modified xsi:type="dcterms:W3CDTF">2020-10-10T07:40:58Z</dcterms:modified>
</cp:coreProperties>
</file>